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74" r:id="rId3"/>
    <p:sldId id="315" r:id="rId4"/>
    <p:sldId id="289" r:id="rId5"/>
    <p:sldId id="275" r:id="rId6"/>
    <p:sldId id="259" r:id="rId7"/>
    <p:sldId id="288" r:id="rId8"/>
    <p:sldId id="263" r:id="rId9"/>
    <p:sldId id="294" r:id="rId10"/>
    <p:sldId id="290" r:id="rId11"/>
    <p:sldId id="272" r:id="rId12"/>
    <p:sldId id="282" r:id="rId13"/>
    <p:sldId id="311" r:id="rId14"/>
    <p:sldId id="273" r:id="rId15"/>
    <p:sldId id="312" r:id="rId16"/>
    <p:sldId id="313" r:id="rId17"/>
    <p:sldId id="283" r:id="rId18"/>
    <p:sldId id="260" r:id="rId19"/>
    <p:sldId id="284" r:id="rId20"/>
    <p:sldId id="266" r:id="rId21"/>
    <p:sldId id="278" r:id="rId22"/>
    <p:sldId id="281" r:id="rId23"/>
    <p:sldId id="291" r:id="rId24"/>
    <p:sldId id="277" r:id="rId25"/>
    <p:sldId id="286" r:id="rId26"/>
    <p:sldId id="292" r:id="rId27"/>
    <p:sldId id="293" r:id="rId28"/>
    <p:sldId id="287" r:id="rId2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4660"/>
  </p:normalViewPr>
  <p:slideViewPr>
    <p:cSldViewPr snapToGrid="0" showGuides="1">
      <p:cViewPr varScale="1">
        <p:scale>
          <a:sx n="86" d="100"/>
          <a:sy n="86" d="100"/>
        </p:scale>
        <p:origin x="90" y="318"/>
      </p:cViewPr>
      <p:guideLst>
        <p:guide orient="horz" pos="2136"/>
        <p:guide pos="3840"/>
      </p:guideLst>
    </p:cSldViewPr>
  </p:slideViewPr>
  <p:notesTextViewPr>
    <p:cViewPr>
      <p:scale>
        <a:sx n="1" d="1"/>
        <a:sy n="1" d="1"/>
      </p:scale>
      <p:origin x="0" y="0"/>
    </p:cViewPr>
  </p:notesTextViewPr>
  <p:notesViewPr>
    <p:cSldViewPr snapToGrid="0" showGuides="1">
      <p:cViewPr varScale="1">
        <p:scale>
          <a:sx n="78" d="100"/>
          <a:sy n="78" d="100"/>
        </p:scale>
        <p:origin x="3192"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F6B94-C269-4DA1-AC6F-162C7B43AF6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DCF1B79-1D51-4D72-99BB-483E6E5C29DB}">
      <dgm:prSet phldrT="[Text]" custT="1">
        <dgm:style>
          <a:lnRef idx="3">
            <a:schemeClr val="lt1"/>
          </a:lnRef>
          <a:fillRef idx="1">
            <a:schemeClr val="accent6"/>
          </a:fillRef>
          <a:effectRef idx="1">
            <a:schemeClr val="accent6"/>
          </a:effectRef>
          <a:fontRef idx="minor">
            <a:schemeClr val="lt1"/>
          </a:fontRef>
        </dgm:style>
      </dgm:prSet>
      <dgm:spPr>
        <a:solidFill>
          <a:srgbClr val="FF0000"/>
        </a:solidFill>
        <a:ln>
          <a:noFill/>
        </a:ln>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1800" b="1" i="0" baseline="0" dirty="0">
              <a:solidFill>
                <a:schemeClr val="bg1"/>
              </a:solidFill>
              <a:latin typeface="Calibri" pitchFamily="34" charset="0"/>
            </a:rPr>
            <a:t>Meet and Greet The Client</a:t>
          </a:r>
        </a:p>
      </dgm:t>
    </dgm:pt>
    <dgm:pt modelId="{C36E777D-77FD-4740-90AC-E40A360D51DF}" type="parTrans" cxnId="{03424F96-7E39-4F0F-8FC5-C1688AF1FA0D}">
      <dgm:prSet/>
      <dgm:spPr/>
      <dgm:t>
        <a:bodyPr/>
        <a:lstStyle/>
        <a:p>
          <a:endParaRPr lang="en-US"/>
        </a:p>
      </dgm:t>
    </dgm:pt>
    <dgm:pt modelId="{6842A3B0-FCF8-4C54-9879-0A57A1486061}" type="sibTrans" cxnId="{03424F96-7E39-4F0F-8FC5-C1688AF1FA0D}">
      <dgm:prSet/>
      <dgm:spPr>
        <a:solidFill>
          <a:srgbClr val="FFFF00"/>
        </a:solidFill>
        <a:scene3d>
          <a:camera prst="orthographicFront"/>
          <a:lightRig rig="threePt" dir="t"/>
        </a:scene3d>
        <a:sp3d>
          <a:bevelT/>
        </a:sp3d>
      </dgm:spPr>
      <dgm:t>
        <a:bodyPr/>
        <a:lstStyle/>
        <a:p>
          <a:endParaRPr lang="en-US"/>
        </a:p>
      </dgm:t>
    </dgm:pt>
    <dgm:pt modelId="{8E3423A8-8A72-4EA9-88CF-BFB9A9580887}">
      <dgm:prSet phldrT="[Text]" custT="1"/>
      <dgm:spPr>
        <a:solidFill>
          <a:srgbClr val="006600"/>
        </a:solidFill>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1800" b="1" i="0" baseline="0" dirty="0">
              <a:solidFill>
                <a:schemeClr val="bg1"/>
              </a:solidFill>
              <a:latin typeface="Calibri" pitchFamily="34" charset="0"/>
            </a:rPr>
            <a:t>Data Gather</a:t>
          </a:r>
        </a:p>
      </dgm:t>
    </dgm:pt>
    <dgm:pt modelId="{F62298B5-935E-4916-98E6-E19432B20D5A}" type="parTrans" cxnId="{FEE1F343-DFE1-4E51-A363-96EF27108956}">
      <dgm:prSet/>
      <dgm:spPr/>
      <dgm:t>
        <a:bodyPr/>
        <a:lstStyle/>
        <a:p>
          <a:endParaRPr lang="en-US"/>
        </a:p>
      </dgm:t>
    </dgm:pt>
    <dgm:pt modelId="{6270B90B-DB30-463A-8326-3E9988BB0372}" type="sibTrans" cxnId="{FEE1F343-DFE1-4E51-A363-96EF27108956}">
      <dgm:prSet/>
      <dgm:spPr/>
      <dgm:t>
        <a:bodyPr/>
        <a:lstStyle/>
        <a:p>
          <a:endParaRPr lang="en-US"/>
        </a:p>
      </dgm:t>
    </dgm:pt>
    <dgm:pt modelId="{1DCE9FF8-6E3B-4E94-8CF7-A8221D9E05AD}">
      <dgm:prSet phldrT="[Text]" custT="1"/>
      <dgm:spPr>
        <a:solidFill>
          <a:srgbClr val="FF6600"/>
        </a:solidFill>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2000" b="1" i="0" baseline="0" dirty="0">
              <a:solidFill>
                <a:srgbClr val="000000"/>
              </a:solidFill>
              <a:latin typeface="Calibri" pitchFamily="34" charset="0"/>
            </a:rPr>
            <a:t>Make Proposal</a:t>
          </a:r>
        </a:p>
      </dgm:t>
    </dgm:pt>
    <dgm:pt modelId="{599EC60E-0A27-45E3-A249-736F14A62B15}" type="parTrans" cxnId="{8D4858A9-0FC1-4B50-A647-8E06CA98B023}">
      <dgm:prSet/>
      <dgm:spPr/>
      <dgm:t>
        <a:bodyPr/>
        <a:lstStyle/>
        <a:p>
          <a:endParaRPr lang="en-US"/>
        </a:p>
      </dgm:t>
    </dgm:pt>
    <dgm:pt modelId="{B62CFBB8-617B-435D-B454-FD96D43C4ECD}" type="sibTrans" cxnId="{8D4858A9-0FC1-4B50-A647-8E06CA98B023}">
      <dgm:prSet/>
      <dgm:spPr/>
      <dgm:t>
        <a:bodyPr/>
        <a:lstStyle/>
        <a:p>
          <a:endParaRPr lang="en-US"/>
        </a:p>
      </dgm:t>
    </dgm:pt>
    <dgm:pt modelId="{2D46CC2B-63BD-4EA6-9AAA-ABE079B3F878}">
      <dgm:prSet phldrT="[Text]" custT="1"/>
      <dgm:spPr>
        <a:solidFill>
          <a:schemeClr val="tx2">
            <a:lumMod val="60000"/>
            <a:lumOff val="40000"/>
          </a:schemeClr>
        </a:solidFill>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1800" b="1" i="0" baseline="0" dirty="0">
              <a:solidFill>
                <a:schemeClr val="tx1"/>
              </a:solidFill>
              <a:latin typeface="Calibri" pitchFamily="34" charset="0"/>
            </a:rPr>
            <a:t>Schmooze &amp; Booze The Client</a:t>
          </a:r>
        </a:p>
      </dgm:t>
    </dgm:pt>
    <dgm:pt modelId="{2CAF37FF-AD25-4FEE-98A5-F73673A6462A}" type="parTrans" cxnId="{277AB01E-7971-4162-8EA9-503BD28EF94C}">
      <dgm:prSet/>
      <dgm:spPr/>
      <dgm:t>
        <a:bodyPr/>
        <a:lstStyle/>
        <a:p>
          <a:endParaRPr lang="en-US"/>
        </a:p>
      </dgm:t>
    </dgm:pt>
    <dgm:pt modelId="{FF7E3160-BE47-4B64-93BA-80EF8F523CC1}" type="sibTrans" cxnId="{277AB01E-7971-4162-8EA9-503BD28EF94C}">
      <dgm:prSet/>
      <dgm:spPr/>
      <dgm:t>
        <a:bodyPr/>
        <a:lstStyle/>
        <a:p>
          <a:endParaRPr lang="en-US"/>
        </a:p>
      </dgm:t>
    </dgm:pt>
    <dgm:pt modelId="{BC1BA8A5-D509-4ED6-B7B5-7971C38134EB}">
      <dgm:prSet phldrT="[Text]" custT="1"/>
      <dgm:spPr>
        <a:solidFill>
          <a:srgbClr val="FFC000"/>
        </a:solidFill>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1800" b="1" i="0" baseline="0" dirty="0">
              <a:solidFill>
                <a:srgbClr val="000000"/>
              </a:solidFill>
              <a:latin typeface="Calibri" pitchFamily="34" charset="0"/>
            </a:rPr>
            <a:t>Close the Sale or Choke the Client!</a:t>
          </a:r>
        </a:p>
      </dgm:t>
    </dgm:pt>
    <dgm:pt modelId="{C6C008F2-7607-486E-9D27-980986A8F8A2}" type="parTrans" cxnId="{4FC49798-8121-4DED-9FD5-1136B04123E6}">
      <dgm:prSet/>
      <dgm:spPr/>
      <dgm:t>
        <a:bodyPr/>
        <a:lstStyle/>
        <a:p>
          <a:endParaRPr lang="en-US"/>
        </a:p>
      </dgm:t>
    </dgm:pt>
    <dgm:pt modelId="{6CC6BCD8-F053-466E-8AA2-790CA3936CD3}" type="sibTrans" cxnId="{4FC49798-8121-4DED-9FD5-1136B04123E6}">
      <dgm:prSet/>
      <dgm:spPr/>
      <dgm:t>
        <a:bodyPr/>
        <a:lstStyle/>
        <a:p>
          <a:endParaRPr lang="en-US"/>
        </a:p>
      </dgm:t>
    </dgm:pt>
    <dgm:pt modelId="{9A5745B4-76D6-4498-B11A-C61040DD49CB}">
      <dgm:prSet phldrT="[Text]" custT="1"/>
      <dgm:spPr>
        <a:solidFill>
          <a:srgbClr val="7030A0"/>
        </a:solidFill>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2000" b="1" i="0" baseline="0" dirty="0">
              <a:solidFill>
                <a:schemeClr val="bg1"/>
              </a:solidFill>
              <a:latin typeface="Calibri" pitchFamily="34" charset="0"/>
            </a:rPr>
            <a:t>Celebrate!</a:t>
          </a:r>
        </a:p>
      </dgm:t>
    </dgm:pt>
    <dgm:pt modelId="{63DD944C-4920-44AE-A004-14D5ADD21756}" type="parTrans" cxnId="{5A3533DD-2085-418D-AB28-9B207850E767}">
      <dgm:prSet/>
      <dgm:spPr/>
      <dgm:t>
        <a:bodyPr/>
        <a:lstStyle/>
        <a:p>
          <a:endParaRPr lang="en-US"/>
        </a:p>
      </dgm:t>
    </dgm:pt>
    <dgm:pt modelId="{77F88974-31C1-4738-A2FE-28E06DE7474C}" type="sibTrans" cxnId="{5A3533DD-2085-418D-AB28-9B207850E767}">
      <dgm:prSet/>
      <dgm:spPr/>
      <dgm:t>
        <a:bodyPr/>
        <a:lstStyle/>
        <a:p>
          <a:endParaRPr lang="en-US"/>
        </a:p>
      </dgm:t>
    </dgm:pt>
    <dgm:pt modelId="{B8A558EA-42B8-449A-8B75-80C3163727E4}">
      <dgm:prSet phldrT="[Text]" custT="1"/>
      <dgm:spPr>
        <a:solidFill>
          <a:schemeClr val="accent2">
            <a:lumMod val="50000"/>
          </a:schemeClr>
        </a:solidFill>
        <a:effectLst>
          <a:outerShdw blurRad="50800" dist="38100" dir="16200000" rotWithShape="0">
            <a:prstClr val="black">
              <a:alpha val="40000"/>
            </a:prstClr>
          </a:outerShdw>
        </a:effectLst>
        <a:scene3d>
          <a:camera prst="orthographicFront"/>
          <a:lightRig rig="threePt" dir="t"/>
        </a:scene3d>
        <a:sp3d>
          <a:bevelT/>
        </a:sp3d>
      </dgm:spPr>
      <dgm:t>
        <a:bodyPr/>
        <a:lstStyle/>
        <a:p>
          <a:r>
            <a:rPr lang="en-US" sz="1800" b="1" i="0" baseline="0" dirty="0">
              <a:solidFill>
                <a:schemeClr val="bg1"/>
              </a:solidFill>
              <a:latin typeface="Calibri" pitchFamily="34" charset="0"/>
            </a:rPr>
            <a:t>Repeat if necessary </a:t>
          </a:r>
        </a:p>
      </dgm:t>
    </dgm:pt>
    <dgm:pt modelId="{249265A6-E728-4995-9D22-78B1FF338497}" type="parTrans" cxnId="{59BF77E6-9FA5-4FC4-8DF5-FB74120CB24A}">
      <dgm:prSet/>
      <dgm:spPr/>
      <dgm:t>
        <a:bodyPr/>
        <a:lstStyle/>
        <a:p>
          <a:endParaRPr lang="en-US"/>
        </a:p>
      </dgm:t>
    </dgm:pt>
    <dgm:pt modelId="{3A856304-F304-43F6-B07A-A84D54E62BF3}" type="sibTrans" cxnId="{59BF77E6-9FA5-4FC4-8DF5-FB74120CB24A}">
      <dgm:prSet/>
      <dgm:spPr/>
      <dgm:t>
        <a:bodyPr/>
        <a:lstStyle/>
        <a:p>
          <a:endParaRPr lang="en-US"/>
        </a:p>
      </dgm:t>
    </dgm:pt>
    <dgm:pt modelId="{B5CDA7AD-C79C-4C36-90C9-A60E3F95A0C1}" type="pres">
      <dgm:prSet presAssocID="{24CF6B94-C269-4DA1-AC6F-162C7B43AF68}" presName="Name0" presStyleCnt="0">
        <dgm:presLayoutVars>
          <dgm:dir/>
          <dgm:resizeHandles val="exact"/>
        </dgm:presLayoutVars>
      </dgm:prSet>
      <dgm:spPr/>
    </dgm:pt>
    <dgm:pt modelId="{DF38B261-0E94-4F18-A744-1EB6600C84D0}" type="pres">
      <dgm:prSet presAssocID="{24CF6B94-C269-4DA1-AC6F-162C7B43AF68}" presName="cycle" presStyleCnt="0"/>
      <dgm:spPr/>
    </dgm:pt>
    <dgm:pt modelId="{82037C5A-61FE-4875-A3C1-858828672B53}" type="pres">
      <dgm:prSet presAssocID="{BDCF1B79-1D51-4D72-99BB-483E6E5C29DB}" presName="nodeFirstNode" presStyleLbl="node1" presStyleIdx="0" presStyleCnt="7" custScaleY="112696" custRadScaleRad="95495" custRadScaleInc="984">
        <dgm:presLayoutVars>
          <dgm:bulletEnabled val="1"/>
        </dgm:presLayoutVars>
      </dgm:prSet>
      <dgm:spPr/>
    </dgm:pt>
    <dgm:pt modelId="{5240EBE4-B9E2-470E-82FD-0386F9F95A7A}" type="pres">
      <dgm:prSet presAssocID="{6842A3B0-FCF8-4C54-9879-0A57A1486061}" presName="sibTransFirstNode" presStyleLbl="bgShp" presStyleIdx="0" presStyleCnt="1" custLinFactNeighborX="-1037" custLinFactNeighborY="670"/>
      <dgm:spPr/>
    </dgm:pt>
    <dgm:pt modelId="{1D772232-7B01-46AC-8BC7-C047FD473A5C}" type="pres">
      <dgm:prSet presAssocID="{8E3423A8-8A72-4EA9-88CF-BFB9A9580887}" presName="nodeFollowingNodes" presStyleLbl="node1" presStyleIdx="1" presStyleCnt="7" custRadScaleRad="109332" custRadScaleInc="21190">
        <dgm:presLayoutVars>
          <dgm:bulletEnabled val="1"/>
        </dgm:presLayoutVars>
      </dgm:prSet>
      <dgm:spPr/>
    </dgm:pt>
    <dgm:pt modelId="{B8964691-A4F5-4D42-9E99-916A306BD8E0}" type="pres">
      <dgm:prSet presAssocID="{1DCE9FF8-6E3B-4E94-8CF7-A8221D9E05AD}" presName="nodeFollowingNodes" presStyleLbl="node1" presStyleIdx="2" presStyleCnt="7" custRadScaleRad="100291" custRadScaleInc="-8398">
        <dgm:presLayoutVars>
          <dgm:bulletEnabled val="1"/>
        </dgm:presLayoutVars>
      </dgm:prSet>
      <dgm:spPr/>
    </dgm:pt>
    <dgm:pt modelId="{B34B5742-F344-4CCD-9590-CCEF1B91C529}" type="pres">
      <dgm:prSet presAssocID="{2D46CC2B-63BD-4EA6-9AAA-ABE079B3F878}" presName="nodeFollowingNodes" presStyleLbl="node1" presStyleIdx="3" presStyleCnt="7" custScaleX="124646" custScaleY="99881" custRadScaleRad="95074" custRadScaleInc="-20817">
        <dgm:presLayoutVars>
          <dgm:bulletEnabled val="1"/>
        </dgm:presLayoutVars>
      </dgm:prSet>
      <dgm:spPr/>
    </dgm:pt>
    <dgm:pt modelId="{209061A4-2A39-4E1D-943B-10315DBCFA9A}" type="pres">
      <dgm:prSet presAssocID="{BC1BA8A5-D509-4ED6-B7B5-7971C38134EB}" presName="nodeFollowingNodes" presStyleLbl="node1" presStyleIdx="4" presStyleCnt="7" custScaleX="142774" custScaleY="87228" custRadScaleRad="106778" custRadScaleInc="39636">
        <dgm:presLayoutVars>
          <dgm:bulletEnabled val="1"/>
        </dgm:presLayoutVars>
      </dgm:prSet>
      <dgm:spPr/>
    </dgm:pt>
    <dgm:pt modelId="{323F0647-15AD-424A-AF77-0DAB6E78515A}" type="pres">
      <dgm:prSet presAssocID="{9A5745B4-76D6-4498-B11A-C61040DD49CB}" presName="nodeFollowingNodes" presStyleLbl="node1" presStyleIdx="5" presStyleCnt="7" custScaleX="110000" custScaleY="75132" custRadScaleRad="112937" custRadScaleInc="19800">
        <dgm:presLayoutVars>
          <dgm:bulletEnabled val="1"/>
        </dgm:presLayoutVars>
      </dgm:prSet>
      <dgm:spPr/>
    </dgm:pt>
    <dgm:pt modelId="{BFA03182-885B-4095-A512-9D55B09BD44F}" type="pres">
      <dgm:prSet presAssocID="{B8A558EA-42B8-449A-8B75-80C3163727E4}" presName="nodeFollowingNodes" presStyleLbl="node1" presStyleIdx="6" presStyleCnt="7" custRadScaleRad="111144" custRadScaleInc="-17804">
        <dgm:presLayoutVars>
          <dgm:bulletEnabled val="1"/>
        </dgm:presLayoutVars>
      </dgm:prSet>
      <dgm:spPr/>
    </dgm:pt>
  </dgm:ptLst>
  <dgm:cxnLst>
    <dgm:cxn modelId="{277AB01E-7971-4162-8EA9-503BD28EF94C}" srcId="{24CF6B94-C269-4DA1-AC6F-162C7B43AF68}" destId="{2D46CC2B-63BD-4EA6-9AAA-ABE079B3F878}" srcOrd="3" destOrd="0" parTransId="{2CAF37FF-AD25-4FEE-98A5-F73673A6462A}" sibTransId="{FF7E3160-BE47-4B64-93BA-80EF8F523CC1}"/>
    <dgm:cxn modelId="{9740442B-8EE4-478A-9163-324F6CFEC0FB}" type="presOf" srcId="{6842A3B0-FCF8-4C54-9879-0A57A1486061}" destId="{5240EBE4-B9E2-470E-82FD-0386F9F95A7A}" srcOrd="0" destOrd="0" presId="urn:microsoft.com/office/officeart/2005/8/layout/cycle3"/>
    <dgm:cxn modelId="{225F6338-CCF2-4326-8C13-AA980C2676C9}" type="presOf" srcId="{9A5745B4-76D6-4498-B11A-C61040DD49CB}" destId="{323F0647-15AD-424A-AF77-0DAB6E78515A}" srcOrd="0" destOrd="0" presId="urn:microsoft.com/office/officeart/2005/8/layout/cycle3"/>
    <dgm:cxn modelId="{FEE1F343-DFE1-4E51-A363-96EF27108956}" srcId="{24CF6B94-C269-4DA1-AC6F-162C7B43AF68}" destId="{8E3423A8-8A72-4EA9-88CF-BFB9A9580887}" srcOrd="1" destOrd="0" parTransId="{F62298B5-935E-4916-98E6-E19432B20D5A}" sibTransId="{6270B90B-DB30-463A-8326-3E9988BB0372}"/>
    <dgm:cxn modelId="{27EF3045-8D93-496A-BA5C-28FB2193B6F9}" type="presOf" srcId="{B8A558EA-42B8-449A-8B75-80C3163727E4}" destId="{BFA03182-885B-4095-A512-9D55B09BD44F}" srcOrd="0" destOrd="0" presId="urn:microsoft.com/office/officeart/2005/8/layout/cycle3"/>
    <dgm:cxn modelId="{99364A71-CFDE-4457-B6B5-22FE490CA89C}" type="presOf" srcId="{1DCE9FF8-6E3B-4E94-8CF7-A8221D9E05AD}" destId="{B8964691-A4F5-4D42-9E99-916A306BD8E0}" srcOrd="0" destOrd="0" presId="urn:microsoft.com/office/officeart/2005/8/layout/cycle3"/>
    <dgm:cxn modelId="{1866A881-4769-4005-B858-8933EDB3E6D9}" type="presOf" srcId="{BDCF1B79-1D51-4D72-99BB-483E6E5C29DB}" destId="{82037C5A-61FE-4875-A3C1-858828672B53}" srcOrd="0" destOrd="0" presId="urn:microsoft.com/office/officeart/2005/8/layout/cycle3"/>
    <dgm:cxn modelId="{03424F96-7E39-4F0F-8FC5-C1688AF1FA0D}" srcId="{24CF6B94-C269-4DA1-AC6F-162C7B43AF68}" destId="{BDCF1B79-1D51-4D72-99BB-483E6E5C29DB}" srcOrd="0" destOrd="0" parTransId="{C36E777D-77FD-4740-90AC-E40A360D51DF}" sibTransId="{6842A3B0-FCF8-4C54-9879-0A57A1486061}"/>
    <dgm:cxn modelId="{4FC49798-8121-4DED-9FD5-1136B04123E6}" srcId="{24CF6B94-C269-4DA1-AC6F-162C7B43AF68}" destId="{BC1BA8A5-D509-4ED6-B7B5-7971C38134EB}" srcOrd="4" destOrd="0" parTransId="{C6C008F2-7607-486E-9D27-980986A8F8A2}" sibTransId="{6CC6BCD8-F053-466E-8AA2-790CA3936CD3}"/>
    <dgm:cxn modelId="{8D4858A9-0FC1-4B50-A647-8E06CA98B023}" srcId="{24CF6B94-C269-4DA1-AC6F-162C7B43AF68}" destId="{1DCE9FF8-6E3B-4E94-8CF7-A8221D9E05AD}" srcOrd="2" destOrd="0" parTransId="{599EC60E-0A27-45E3-A249-736F14A62B15}" sibTransId="{B62CFBB8-617B-435D-B454-FD96D43C4ECD}"/>
    <dgm:cxn modelId="{401282AA-DCDF-4CE9-9213-CBF4BBF86061}" type="presOf" srcId="{24CF6B94-C269-4DA1-AC6F-162C7B43AF68}" destId="{B5CDA7AD-C79C-4C36-90C9-A60E3F95A0C1}" srcOrd="0" destOrd="0" presId="urn:microsoft.com/office/officeart/2005/8/layout/cycle3"/>
    <dgm:cxn modelId="{1F619AB4-78D7-4DA7-9C69-B430B84A3985}" type="presOf" srcId="{8E3423A8-8A72-4EA9-88CF-BFB9A9580887}" destId="{1D772232-7B01-46AC-8BC7-C047FD473A5C}" srcOrd="0" destOrd="0" presId="urn:microsoft.com/office/officeart/2005/8/layout/cycle3"/>
    <dgm:cxn modelId="{B8B6A3C2-2EB6-497F-A900-F873127A6004}" type="presOf" srcId="{BC1BA8A5-D509-4ED6-B7B5-7971C38134EB}" destId="{209061A4-2A39-4E1D-943B-10315DBCFA9A}" srcOrd="0" destOrd="0" presId="urn:microsoft.com/office/officeart/2005/8/layout/cycle3"/>
    <dgm:cxn modelId="{5A3533DD-2085-418D-AB28-9B207850E767}" srcId="{24CF6B94-C269-4DA1-AC6F-162C7B43AF68}" destId="{9A5745B4-76D6-4498-B11A-C61040DD49CB}" srcOrd="5" destOrd="0" parTransId="{63DD944C-4920-44AE-A004-14D5ADD21756}" sibTransId="{77F88974-31C1-4738-A2FE-28E06DE7474C}"/>
    <dgm:cxn modelId="{59BF77E6-9FA5-4FC4-8DF5-FB74120CB24A}" srcId="{24CF6B94-C269-4DA1-AC6F-162C7B43AF68}" destId="{B8A558EA-42B8-449A-8B75-80C3163727E4}" srcOrd="6" destOrd="0" parTransId="{249265A6-E728-4995-9D22-78B1FF338497}" sibTransId="{3A856304-F304-43F6-B07A-A84D54E62BF3}"/>
    <dgm:cxn modelId="{A51010FD-38C5-42D7-AE44-C628BDDB15D3}" type="presOf" srcId="{2D46CC2B-63BD-4EA6-9AAA-ABE079B3F878}" destId="{B34B5742-F344-4CCD-9590-CCEF1B91C529}" srcOrd="0" destOrd="0" presId="urn:microsoft.com/office/officeart/2005/8/layout/cycle3"/>
    <dgm:cxn modelId="{4F32A358-3AB5-42E8-AC35-FA03DEA9424A}" type="presParOf" srcId="{B5CDA7AD-C79C-4C36-90C9-A60E3F95A0C1}" destId="{DF38B261-0E94-4F18-A744-1EB6600C84D0}" srcOrd="0" destOrd="0" presId="urn:microsoft.com/office/officeart/2005/8/layout/cycle3"/>
    <dgm:cxn modelId="{A256CE12-BAC0-40B7-8860-592E193CACDA}" type="presParOf" srcId="{DF38B261-0E94-4F18-A744-1EB6600C84D0}" destId="{82037C5A-61FE-4875-A3C1-858828672B53}" srcOrd="0" destOrd="0" presId="urn:microsoft.com/office/officeart/2005/8/layout/cycle3"/>
    <dgm:cxn modelId="{57662671-7792-403D-B874-5256DE3907C0}" type="presParOf" srcId="{DF38B261-0E94-4F18-A744-1EB6600C84D0}" destId="{5240EBE4-B9E2-470E-82FD-0386F9F95A7A}" srcOrd="1" destOrd="0" presId="urn:microsoft.com/office/officeart/2005/8/layout/cycle3"/>
    <dgm:cxn modelId="{006BA2E3-C449-4D19-87E8-86B4A8BDF839}" type="presParOf" srcId="{DF38B261-0E94-4F18-A744-1EB6600C84D0}" destId="{1D772232-7B01-46AC-8BC7-C047FD473A5C}" srcOrd="2" destOrd="0" presId="urn:microsoft.com/office/officeart/2005/8/layout/cycle3"/>
    <dgm:cxn modelId="{62EEE738-5097-439F-996C-4C970E95BD59}" type="presParOf" srcId="{DF38B261-0E94-4F18-A744-1EB6600C84D0}" destId="{B8964691-A4F5-4D42-9E99-916A306BD8E0}" srcOrd="3" destOrd="0" presId="urn:microsoft.com/office/officeart/2005/8/layout/cycle3"/>
    <dgm:cxn modelId="{75BB71D2-B950-4E2A-8937-CF72964FC5F7}" type="presParOf" srcId="{DF38B261-0E94-4F18-A744-1EB6600C84D0}" destId="{B34B5742-F344-4CCD-9590-CCEF1B91C529}" srcOrd="4" destOrd="0" presId="urn:microsoft.com/office/officeart/2005/8/layout/cycle3"/>
    <dgm:cxn modelId="{14A048F9-F5AD-466E-A229-E8D22F8651BD}" type="presParOf" srcId="{DF38B261-0E94-4F18-A744-1EB6600C84D0}" destId="{209061A4-2A39-4E1D-943B-10315DBCFA9A}" srcOrd="5" destOrd="0" presId="urn:microsoft.com/office/officeart/2005/8/layout/cycle3"/>
    <dgm:cxn modelId="{5BEDD28D-F0DA-460C-8BE0-29FDD4B679E2}" type="presParOf" srcId="{DF38B261-0E94-4F18-A744-1EB6600C84D0}" destId="{323F0647-15AD-424A-AF77-0DAB6E78515A}" srcOrd="6" destOrd="0" presId="urn:microsoft.com/office/officeart/2005/8/layout/cycle3"/>
    <dgm:cxn modelId="{EA135236-6265-4D66-B486-36FD150FA888}" type="presParOf" srcId="{DF38B261-0E94-4F18-A744-1EB6600C84D0}" destId="{BFA03182-885B-4095-A512-9D55B09BD44F}"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0EBE4-B9E2-470E-82FD-0386F9F95A7A}">
      <dsp:nvSpPr>
        <dsp:cNvPr id="0" name=""/>
        <dsp:cNvSpPr/>
      </dsp:nvSpPr>
      <dsp:spPr>
        <a:xfrm>
          <a:off x="1981626" y="128673"/>
          <a:ext cx="5187735" cy="5187735"/>
        </a:xfrm>
        <a:prstGeom prst="circularArrow">
          <a:avLst>
            <a:gd name="adj1" fmla="val 5544"/>
            <a:gd name="adj2" fmla="val 330680"/>
            <a:gd name="adj3" fmla="val 14495243"/>
            <a:gd name="adj4" fmla="val 16961984"/>
            <a:gd name="adj5" fmla="val 5757"/>
          </a:avLst>
        </a:prstGeom>
        <a:solidFill>
          <a:srgbClr val="FFFF0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82037C5A-61FE-4875-A3C1-858828672B53}">
      <dsp:nvSpPr>
        <dsp:cNvPr id="0" name=""/>
        <dsp:cNvSpPr/>
      </dsp:nvSpPr>
      <dsp:spPr>
        <a:xfrm>
          <a:off x="3809992" y="76201"/>
          <a:ext cx="1638597" cy="923317"/>
        </a:xfrm>
        <a:prstGeom prst="roundRect">
          <a:avLst/>
        </a:prstGeom>
        <a:solidFill>
          <a:srgbClr val="FF0000"/>
        </a:solidFill>
        <a:ln w="38100" cap="flat" cmpd="sng" algn="ctr">
          <a:no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chemeClr val="bg1"/>
              </a:solidFill>
              <a:latin typeface="Calibri" pitchFamily="34" charset="0"/>
            </a:rPr>
            <a:t>Meet and Greet The Client</a:t>
          </a:r>
        </a:p>
      </dsp:txBody>
      <dsp:txXfrm>
        <a:off x="3855065" y="121274"/>
        <a:ext cx="1548451" cy="833171"/>
      </dsp:txXfrm>
    </dsp:sp>
    <dsp:sp modelId="{1D772232-7B01-46AC-8BC7-C047FD473A5C}">
      <dsp:nvSpPr>
        <dsp:cNvPr id="0" name=""/>
        <dsp:cNvSpPr/>
      </dsp:nvSpPr>
      <dsp:spPr>
        <a:xfrm>
          <a:off x="5908374" y="1066803"/>
          <a:ext cx="1638597" cy="819298"/>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chemeClr val="bg1"/>
              </a:solidFill>
              <a:latin typeface="Calibri" pitchFamily="34" charset="0"/>
            </a:rPr>
            <a:t>Data Gather</a:t>
          </a:r>
        </a:p>
      </dsp:txBody>
      <dsp:txXfrm>
        <a:off x="5948369" y="1106798"/>
        <a:ext cx="1558607" cy="739308"/>
      </dsp:txXfrm>
    </dsp:sp>
    <dsp:sp modelId="{B8964691-A4F5-4D42-9E99-916A306BD8E0}">
      <dsp:nvSpPr>
        <dsp:cNvPr id="0" name=""/>
        <dsp:cNvSpPr/>
      </dsp:nvSpPr>
      <dsp:spPr>
        <a:xfrm>
          <a:off x="5984567" y="2590803"/>
          <a:ext cx="1638597" cy="819298"/>
        </a:xfrm>
        <a:prstGeom prst="roundRect">
          <a:avLst/>
        </a:prstGeom>
        <a:solidFill>
          <a:srgbClr val="FF66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solidFill>
                <a:srgbClr val="000000"/>
              </a:solidFill>
              <a:latin typeface="Calibri" pitchFamily="34" charset="0"/>
            </a:rPr>
            <a:t>Make Proposal</a:t>
          </a:r>
        </a:p>
      </dsp:txBody>
      <dsp:txXfrm>
        <a:off x="6024562" y="2630798"/>
        <a:ext cx="1558607" cy="739308"/>
      </dsp:txXfrm>
    </dsp:sp>
    <dsp:sp modelId="{B34B5742-F344-4CCD-9590-CCEF1B91C529}">
      <dsp:nvSpPr>
        <dsp:cNvPr id="0" name=""/>
        <dsp:cNvSpPr/>
      </dsp:nvSpPr>
      <dsp:spPr>
        <a:xfrm>
          <a:off x="4800595" y="3962404"/>
          <a:ext cx="2042446" cy="818323"/>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chemeClr val="tx1"/>
              </a:solidFill>
              <a:latin typeface="Calibri" pitchFamily="34" charset="0"/>
            </a:rPr>
            <a:t>Schmooze &amp; Booze The Client</a:t>
          </a:r>
        </a:p>
      </dsp:txBody>
      <dsp:txXfrm>
        <a:off x="4840542" y="4002351"/>
        <a:ext cx="1962552" cy="738429"/>
      </dsp:txXfrm>
    </dsp:sp>
    <dsp:sp modelId="{209061A4-2A39-4E1D-943B-10315DBCFA9A}">
      <dsp:nvSpPr>
        <dsp:cNvPr id="0" name=""/>
        <dsp:cNvSpPr/>
      </dsp:nvSpPr>
      <dsp:spPr>
        <a:xfrm>
          <a:off x="1815678" y="4005106"/>
          <a:ext cx="2339491" cy="714657"/>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rgbClr val="000000"/>
              </a:solidFill>
              <a:latin typeface="Calibri" pitchFamily="34" charset="0"/>
            </a:rPr>
            <a:t>Close the Sale or Choke the Client!</a:t>
          </a:r>
        </a:p>
      </dsp:txBody>
      <dsp:txXfrm>
        <a:off x="1850565" y="4039993"/>
        <a:ext cx="2269717" cy="644883"/>
      </dsp:txXfrm>
    </dsp:sp>
    <dsp:sp modelId="{323F0647-15AD-424A-AF77-0DAB6E78515A}">
      <dsp:nvSpPr>
        <dsp:cNvPr id="0" name=""/>
        <dsp:cNvSpPr/>
      </dsp:nvSpPr>
      <dsp:spPr>
        <a:xfrm>
          <a:off x="1219209" y="2514594"/>
          <a:ext cx="1802457" cy="615555"/>
        </a:xfrm>
        <a:prstGeom prst="roundRect">
          <a:avLst/>
        </a:prstGeom>
        <a:solidFill>
          <a:srgbClr val="7030A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solidFill>
                <a:schemeClr val="bg1"/>
              </a:solidFill>
              <a:latin typeface="Calibri" pitchFamily="34" charset="0"/>
            </a:rPr>
            <a:t>Celebrate!</a:t>
          </a:r>
        </a:p>
      </dsp:txBody>
      <dsp:txXfrm>
        <a:off x="1249258" y="2544643"/>
        <a:ext cx="1742359" cy="555457"/>
      </dsp:txXfrm>
    </dsp:sp>
    <dsp:sp modelId="{BFA03182-885B-4095-A512-9D55B09BD44F}">
      <dsp:nvSpPr>
        <dsp:cNvPr id="0" name=""/>
        <dsp:cNvSpPr/>
      </dsp:nvSpPr>
      <dsp:spPr>
        <a:xfrm>
          <a:off x="1676402" y="990606"/>
          <a:ext cx="1638597" cy="819298"/>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chemeClr val="bg1"/>
              </a:solidFill>
              <a:latin typeface="Calibri" pitchFamily="34" charset="0"/>
            </a:rPr>
            <a:t>Repeat if necessary </a:t>
          </a:r>
        </a:p>
      </dsp:txBody>
      <dsp:txXfrm>
        <a:off x="1716397" y="1030601"/>
        <a:ext cx="1558607" cy="73930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r>
              <a:rPr lang="en-US"/>
              <a:t>404-299-1706/404-403-5391</a:t>
            </a:r>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r>
              <a:rPr lang="en-US"/>
              <a:t>gregcreech.com/gregcreech.biz</a:t>
            </a:r>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r>
              <a:rPr lang="en-US"/>
              <a:t>greg@gregcreech.com</a:t>
            </a:r>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AA8C4EB-A847-4E78-9766-32A4FD5349EB}"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073" y="0"/>
            <a:ext cx="695291" cy="689910"/>
          </a:xfrm>
          <a:prstGeom prst="rect">
            <a:avLst/>
          </a:prstGeom>
        </p:spPr>
      </p:pic>
    </p:spTree>
    <p:extLst>
      <p:ext uri="{BB962C8B-B14F-4D97-AF65-F5344CB8AC3E}">
        <p14:creationId xmlns:p14="http://schemas.microsoft.com/office/powerpoint/2010/main" val="19245307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r>
              <a:rPr lang="en-US"/>
              <a:t>404-299-1706/404-403-5391</a:t>
            </a:r>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r>
              <a:rPr lang="en-US"/>
              <a:t>gregcreech.com/gregcreech.biz</a:t>
            </a:r>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r>
              <a:rPr lang="en-US"/>
              <a:t>greg@gregcreech.com</a:t>
            </a:r>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1F5F5A73-64C4-46F8-B9B8-3F341B64EE42}" type="slidenum">
              <a:rPr lang="en-US" smtClean="0"/>
              <a:t>‹#›</a:t>
            </a:fld>
            <a:endParaRPr lang="en-US"/>
          </a:p>
        </p:txBody>
      </p:sp>
    </p:spTree>
    <p:extLst>
      <p:ext uri="{BB962C8B-B14F-4D97-AF65-F5344CB8AC3E}">
        <p14:creationId xmlns:p14="http://schemas.microsoft.com/office/powerpoint/2010/main" val="32468914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32.pn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36.pn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40.pn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44.tmp"/></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F5A73-64C4-46F8-B9B8-3F341B64EE42}" type="slidenum">
              <a:rPr lang="en-US" smtClean="0"/>
              <a:t>1</a:t>
            </a:fld>
            <a:endParaRPr lang="en-US"/>
          </a:p>
        </p:txBody>
      </p:sp>
      <p:sp>
        <p:nvSpPr>
          <p:cNvPr id="5" name="Date Placeholder 4"/>
          <p:cNvSpPr>
            <a:spLocks noGrp="1"/>
          </p:cNvSpPr>
          <p:nvPr>
            <p:ph type="dt" idx="11"/>
          </p:nvPr>
        </p:nvSpPr>
        <p:spPr/>
        <p:txBody>
          <a:bodyPr/>
          <a:lstStyle/>
          <a:p>
            <a:r>
              <a:rPr lang="en-US"/>
              <a:t>gregcreech.com/gregcreech.biz</a:t>
            </a:r>
          </a:p>
        </p:txBody>
      </p:sp>
      <p:sp>
        <p:nvSpPr>
          <p:cNvPr id="6" name="Footer Placeholder 5"/>
          <p:cNvSpPr>
            <a:spLocks noGrp="1"/>
          </p:cNvSpPr>
          <p:nvPr>
            <p:ph type="ftr" sz="quarter" idx="12"/>
          </p:nvPr>
        </p:nvSpPr>
        <p:spPr/>
        <p:txBody>
          <a:bodyPr/>
          <a:lstStyle/>
          <a:p>
            <a:r>
              <a:rPr lang="en-US"/>
              <a:t>greg@gregcreech.com</a:t>
            </a:r>
          </a:p>
        </p:txBody>
      </p:sp>
      <p:sp>
        <p:nvSpPr>
          <p:cNvPr id="7" name="Header Placeholder 6"/>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327128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10</a:t>
            </a:fld>
            <a:endParaRPr lang="en-US"/>
          </a:p>
        </p:txBody>
      </p:sp>
      <p:sp>
        <p:nvSpPr>
          <p:cNvPr id="6" name="Date Placeholder 5"/>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29944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Tab in Word affects your entire document and the new Paragraph Spacing Dialogue box appears below.  Changing the paragraph spacing here or inserting a watermark updates your file for you. You may create your own custom theme for headings, colors, fonts, and other elements. You may create you own color and font schemes as well  using the Design tab and associated command buttons.</a:t>
            </a:r>
          </a:p>
        </p:txBody>
      </p:sp>
      <p:sp>
        <p:nvSpPr>
          <p:cNvPr id="4" name="Slide Number Placeholder 3"/>
          <p:cNvSpPr>
            <a:spLocks noGrp="1"/>
          </p:cNvSpPr>
          <p:nvPr>
            <p:ph type="sldNum" sz="quarter" idx="10"/>
          </p:nvPr>
        </p:nvSpPr>
        <p:spPr/>
        <p:txBody>
          <a:bodyPr/>
          <a:lstStyle/>
          <a:p>
            <a:fld id="{1F5F5A73-64C4-46F8-B9B8-3F341B64EE42}" type="slidenum">
              <a:rPr lang="en-US" smtClean="0"/>
              <a:t>11</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1848291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Tab in Word affects your entire document and the new Paragraph Spacing Dialogue box appears below.  Changing the paragraph spacing here or inserting a watermark updates your file for you. You may create your own custom theme for headings, colors, fonts, and other elements. You may create you own color and font schemes as well  using the Design tab and associated command buttons.</a:t>
            </a:r>
          </a:p>
        </p:txBody>
      </p:sp>
      <p:sp>
        <p:nvSpPr>
          <p:cNvPr id="4" name="Slide Number Placeholder 3"/>
          <p:cNvSpPr>
            <a:spLocks noGrp="1"/>
          </p:cNvSpPr>
          <p:nvPr>
            <p:ph type="sldNum" sz="quarter" idx="10"/>
          </p:nvPr>
        </p:nvSpPr>
        <p:spPr/>
        <p:txBody>
          <a:bodyPr/>
          <a:lstStyle/>
          <a:p>
            <a:fld id="{1F5F5A73-64C4-46F8-B9B8-3F341B64EE42}" type="slidenum">
              <a:rPr lang="en-US" smtClean="0"/>
              <a:t>12</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376232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14</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55254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3088"/>
            <a:ext cx="6096000" cy="3429000"/>
          </a:xfrm>
        </p:spPr>
      </p:sp>
      <p:sp>
        <p:nvSpPr>
          <p:cNvPr id="3" name="Notes Placeholder 2"/>
          <p:cNvSpPr>
            <a:spLocks noGrp="1"/>
          </p:cNvSpPr>
          <p:nvPr>
            <p:ph type="body" idx="1"/>
          </p:nvPr>
        </p:nvSpPr>
        <p:spPr>
          <a:xfrm>
            <a:off x="228600" y="4114800"/>
            <a:ext cx="6324600" cy="4724400"/>
          </a:xfrm>
        </p:spPr>
        <p:txBody>
          <a:bodyPr>
            <a:normAutofit/>
          </a:bodyPr>
          <a:lstStyle/>
          <a:p>
            <a:pPr lvl="0"/>
            <a:r>
              <a:rPr lang="en-US" sz="1600" b="1" u="sng" dirty="0"/>
              <a:t>Animation Painter</a:t>
            </a:r>
          </a:p>
          <a:p>
            <a:pPr marL="342900" lvl="0" indent="-342900">
              <a:buFont typeface="+mj-lt"/>
              <a:buAutoNum type="arabicPeriod"/>
            </a:pPr>
            <a:r>
              <a:rPr lang="en-US" b="1" dirty="0"/>
              <a:t>Click in your animated Title Box and Click the Animation Painter. Notice in the screenshot and the tip that you may double click your Animation Painter to keep it on to automatically animate other text and objects in your presentation.</a:t>
            </a:r>
          </a:p>
          <a:p>
            <a:r>
              <a:rPr lang="en-US" b="1" dirty="0">
                <a:sym typeface="Webdings" panose="05030102010509060703" pitchFamily="18" charset="2"/>
              </a:rPr>
              <a:t></a:t>
            </a:r>
            <a:r>
              <a:rPr lang="en-US" b="1" dirty="0"/>
              <a:t> If you want to turn off the Animation Painter you may press the ESC key on your keyboard or click the Animation Painter button again.  </a:t>
            </a:r>
            <a:r>
              <a:rPr lang="en-US" b="1" dirty="0">
                <a:sym typeface="Webdings" panose="05030102010509060703" pitchFamily="18" charset="2"/>
              </a:rPr>
              <a:t></a:t>
            </a:r>
            <a:endParaRPr lang="en-US" b="1" dirty="0"/>
          </a:p>
          <a:p>
            <a:pPr marL="342900" lvl="0" indent="-342900">
              <a:buFont typeface="+mj-lt"/>
              <a:buAutoNum type="arabicPeriod"/>
            </a:pPr>
            <a:r>
              <a:rPr lang="en-US" b="1" dirty="0"/>
              <a:t>Next click your Sub-Title Text Box to apply the animation effect to your Sub-Title. This is like using copy and paste on text, but the animation painter copies and pastes your animation.</a:t>
            </a:r>
          </a:p>
          <a:p>
            <a:pPr marL="342900" lvl="0" indent="-342900">
              <a:buFont typeface="+mj-lt"/>
              <a:buAutoNum type="arabicPeriod"/>
            </a:pPr>
            <a:r>
              <a:rPr lang="en-US" b="1" dirty="0"/>
              <a:t>Next click your Slide Show view at the lower part of your screen and Press Enter or Click to see your animated text in the Slide Show.</a:t>
            </a:r>
          </a:p>
          <a:p>
            <a:pPr marL="342900" lvl="0" indent="-342900">
              <a:buFont typeface="+mj-lt"/>
              <a:buAutoNum type="arabicPeriod"/>
            </a:pPr>
            <a:r>
              <a:rPr lang="en-US" b="1" dirty="0"/>
              <a:t>Press the ESC key on your keyboard to return to edit your slide. </a:t>
            </a:r>
          </a:p>
          <a:p>
            <a:pPr marL="342900" lvl="0" indent="-342900">
              <a:buFont typeface="+mj-lt"/>
              <a:buAutoNum type="arabicPeriod"/>
            </a:pPr>
            <a:r>
              <a:rPr lang="en-US" b="1" dirty="0"/>
              <a:t>Next, Animate your Bullet List on Slide Two.  I am choosing Wipe and changing my direction to Left.</a:t>
            </a:r>
          </a:p>
          <a:p>
            <a:endParaRPr lang="en-US" b="1"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sp>
        <p:nvSpPr>
          <p:cNvPr id="4" name="Date Placeholder 3"/>
          <p:cNvSpPr>
            <a:spLocks noGrp="1"/>
          </p:cNvSpPr>
          <p:nvPr>
            <p:ph type="dt" idx="10"/>
          </p:nvPr>
        </p:nvSpPr>
        <p:spPr/>
        <p:txBody>
          <a:bodyPr/>
          <a:lstStyle/>
          <a:p>
            <a:r>
              <a:rPr lang="en-US"/>
              <a:t>gregcreech.com/gregcreech.biz</a:t>
            </a:r>
          </a:p>
        </p:txBody>
      </p:sp>
      <p:sp>
        <p:nvSpPr>
          <p:cNvPr id="5" name="Footer Placeholder 4"/>
          <p:cNvSpPr>
            <a:spLocks noGrp="1"/>
          </p:cNvSpPr>
          <p:nvPr>
            <p:ph type="ftr" sz="quarter" idx="11"/>
          </p:nvPr>
        </p:nvSpPr>
        <p:spPr/>
        <p:txBody>
          <a:bodyPr/>
          <a:lstStyle/>
          <a:p>
            <a:r>
              <a:rPr lang="en-US"/>
              <a:t>404-403-5391/404-299-1706</a:t>
            </a:r>
          </a:p>
        </p:txBody>
      </p:sp>
      <p:sp>
        <p:nvSpPr>
          <p:cNvPr id="6" name="Slide Number Placeholder 5"/>
          <p:cNvSpPr>
            <a:spLocks noGrp="1"/>
          </p:cNvSpPr>
          <p:nvPr>
            <p:ph type="sldNum" sz="quarter" idx="12"/>
          </p:nvPr>
        </p:nvSpPr>
        <p:spPr/>
        <p:txBody>
          <a:bodyPr/>
          <a:lstStyle/>
          <a:p>
            <a:fld id="{8F493D86-99AF-41D7-87B0-CA63B747D7A0}" type="slidenum">
              <a:rPr lang="en-US" smtClean="0"/>
              <a:pPr/>
              <a:t>15</a:t>
            </a:fld>
            <a:endParaRPr lang="en-US"/>
          </a:p>
        </p:txBody>
      </p:sp>
      <p:sp>
        <p:nvSpPr>
          <p:cNvPr id="7" name="Header Placeholder 6"/>
          <p:cNvSpPr>
            <a:spLocks noGrp="1"/>
          </p:cNvSpPr>
          <p:nvPr>
            <p:ph type="hdr" sz="quarter" idx="13"/>
          </p:nvPr>
        </p:nvSpPr>
        <p:spPr/>
        <p:txBody>
          <a:bodyPr/>
          <a:lstStyle/>
          <a:p>
            <a:r>
              <a:rPr lang="en-US"/>
              <a:t>Techedutainment Services</a:t>
            </a:r>
          </a:p>
        </p:txBody>
      </p:sp>
    </p:spTree>
    <p:extLst>
      <p:ext uri="{BB962C8B-B14F-4D97-AF65-F5344CB8AC3E}">
        <p14:creationId xmlns:p14="http://schemas.microsoft.com/office/powerpoint/2010/main" val="268930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3088"/>
            <a:ext cx="6096000" cy="3429000"/>
          </a:xfrm>
        </p:spPr>
      </p:sp>
      <p:sp>
        <p:nvSpPr>
          <p:cNvPr id="3" name="Notes Placeholder 2"/>
          <p:cNvSpPr>
            <a:spLocks noGrp="1"/>
          </p:cNvSpPr>
          <p:nvPr>
            <p:ph type="body" idx="1"/>
          </p:nvPr>
        </p:nvSpPr>
        <p:spPr>
          <a:xfrm>
            <a:off x="228600" y="4114800"/>
            <a:ext cx="6324600" cy="4724400"/>
          </a:xfrm>
        </p:spPr>
        <p:txBody>
          <a:bodyPr>
            <a:normAutofit/>
          </a:bodyPr>
          <a:lstStyle/>
          <a:p>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sp>
        <p:nvSpPr>
          <p:cNvPr id="5" name="Notes Placeholder 2"/>
          <p:cNvSpPr txBox="1">
            <a:spLocks/>
          </p:cNvSpPr>
          <p:nvPr/>
        </p:nvSpPr>
        <p:spPr>
          <a:xfrm>
            <a:off x="228600" y="4114800"/>
            <a:ext cx="6400800" cy="4724400"/>
          </a:xfrm>
          <a:prstGeom prst="rect">
            <a:avLst/>
          </a:prstGeom>
        </p:spPr>
        <p:txBody>
          <a:bodyPr vert="horz" lIns="91440" tIns="45720" rIns="91440" bIns="45720" rtlCol="0">
            <a:normAutofit/>
          </a:bodyPr>
          <a:lst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b="1" u="sng" dirty="0"/>
              <a:t>Transitions</a:t>
            </a:r>
          </a:p>
          <a:p>
            <a:pPr marL="342900" lvl="0" indent="-342900">
              <a:buFont typeface="+mj-lt"/>
              <a:buAutoNum type="arabicPeriod"/>
            </a:pPr>
            <a:r>
              <a:rPr lang="en-US" b="1" dirty="0"/>
              <a:t>Click the Transition Tab.  In the Transition to This Slide section scroll through the Gallery and Preview the different types of transitions you may have. </a:t>
            </a:r>
          </a:p>
          <a:p>
            <a:pPr marL="342900" lvl="0" indent="-342900">
              <a:buFont typeface="+mj-lt"/>
              <a:buAutoNum type="arabicPeriod"/>
            </a:pPr>
            <a:r>
              <a:rPr lang="en-US" b="1" dirty="0"/>
              <a:t>Choose a transition and click the Apply to All button and perhaps change your speed.  For humor, you may give a transition sound; however, I would avoid having a sound transition on every slide.</a:t>
            </a:r>
          </a:p>
          <a:p>
            <a:pPr marL="342900" lvl="0" indent="-342900">
              <a:buFont typeface="+mj-lt"/>
              <a:buAutoNum type="arabicPeriod"/>
            </a:pPr>
            <a:r>
              <a:rPr lang="en-US" b="1" dirty="0"/>
              <a:t>Click your preview icon to see your transition or click the Slide Show View button to see your presentation in slide show and click to advance through your presentation. As with Animations, you may use the Effect Options menu to change direction and other items based on the effect you choose.</a:t>
            </a:r>
          </a:p>
          <a:p>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pic>
        <p:nvPicPr>
          <p:cNvPr id="13" name="Picture 12"/>
          <p:cNvPicPr>
            <a:picLocks noChangeAspect="1"/>
          </p:cNvPicPr>
          <p:nvPr/>
        </p:nvPicPr>
        <p:blipFill>
          <a:blip r:embed="rId3"/>
          <a:stretch>
            <a:fillRect/>
          </a:stretch>
        </p:blipFill>
        <p:spPr>
          <a:xfrm>
            <a:off x="1152306" y="6477000"/>
            <a:ext cx="4553388" cy="1447800"/>
          </a:xfrm>
          <a:prstGeom prst="rect">
            <a:avLst/>
          </a:prstGeom>
        </p:spPr>
      </p:pic>
      <p:sp>
        <p:nvSpPr>
          <p:cNvPr id="4" name="Date Placeholder 3"/>
          <p:cNvSpPr>
            <a:spLocks noGrp="1"/>
          </p:cNvSpPr>
          <p:nvPr>
            <p:ph type="dt" idx="10"/>
          </p:nvPr>
        </p:nvSpPr>
        <p:spPr/>
        <p:txBody>
          <a:bodyPr/>
          <a:lstStyle/>
          <a:p>
            <a:r>
              <a:rPr lang="en-US"/>
              <a:t>gregcreech.com/gregcreech.biz</a:t>
            </a:r>
          </a:p>
        </p:txBody>
      </p:sp>
      <p:sp>
        <p:nvSpPr>
          <p:cNvPr id="6" name="Footer Placeholder 5"/>
          <p:cNvSpPr>
            <a:spLocks noGrp="1"/>
          </p:cNvSpPr>
          <p:nvPr>
            <p:ph type="ftr" sz="quarter" idx="11"/>
          </p:nvPr>
        </p:nvSpPr>
        <p:spPr/>
        <p:txBody>
          <a:bodyPr/>
          <a:lstStyle/>
          <a:p>
            <a:r>
              <a:rPr lang="en-US"/>
              <a:t>404-403-5391/404-299-1706</a:t>
            </a:r>
          </a:p>
        </p:txBody>
      </p:sp>
      <p:sp>
        <p:nvSpPr>
          <p:cNvPr id="7" name="Slide Number Placeholder 6"/>
          <p:cNvSpPr>
            <a:spLocks noGrp="1"/>
          </p:cNvSpPr>
          <p:nvPr>
            <p:ph type="sldNum" sz="quarter" idx="12"/>
          </p:nvPr>
        </p:nvSpPr>
        <p:spPr/>
        <p:txBody>
          <a:bodyPr/>
          <a:lstStyle/>
          <a:p>
            <a:fld id="{8F493D86-99AF-41D7-87B0-CA63B747D7A0}" type="slidenum">
              <a:rPr lang="en-US" smtClean="0"/>
              <a:pPr/>
              <a:t>16</a:t>
            </a:fld>
            <a:endParaRPr lang="en-US"/>
          </a:p>
        </p:txBody>
      </p:sp>
      <p:sp>
        <p:nvSpPr>
          <p:cNvPr id="8" name="Header Placeholder 7"/>
          <p:cNvSpPr>
            <a:spLocks noGrp="1"/>
          </p:cNvSpPr>
          <p:nvPr>
            <p:ph type="hdr" sz="quarter" idx="13"/>
          </p:nvPr>
        </p:nvSpPr>
        <p:spPr/>
        <p:txBody>
          <a:bodyPr/>
          <a:lstStyle/>
          <a:p>
            <a:r>
              <a:rPr lang="en-US"/>
              <a:t>Techedutainment Services</a:t>
            </a:r>
          </a:p>
        </p:txBody>
      </p:sp>
    </p:spTree>
    <p:extLst>
      <p:ext uri="{BB962C8B-B14F-4D97-AF65-F5344CB8AC3E}">
        <p14:creationId xmlns:p14="http://schemas.microsoft.com/office/powerpoint/2010/main" val="108003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3088"/>
            <a:ext cx="6096000" cy="3429000"/>
          </a:xfrm>
        </p:spPr>
      </p:sp>
      <p:sp>
        <p:nvSpPr>
          <p:cNvPr id="3" name="Notes Placeholder 2"/>
          <p:cNvSpPr>
            <a:spLocks noGrp="1"/>
          </p:cNvSpPr>
          <p:nvPr>
            <p:ph type="body" idx="1"/>
          </p:nvPr>
        </p:nvSpPr>
        <p:spPr/>
        <p:txBody>
          <a:bodyPr/>
          <a:lstStyle/>
          <a:p>
            <a:r>
              <a:rPr lang="en-US" sz="1600" b="1" u="sng" dirty="0"/>
              <a:t>SmartArt in PowerPoint</a:t>
            </a:r>
          </a:p>
          <a:p>
            <a:pPr marL="285750" indent="-285750">
              <a:buFont typeface="Wingdings" panose="05000000000000000000" pitchFamily="2" charset="2"/>
              <a:buChar char="ü"/>
            </a:pPr>
            <a:r>
              <a:rPr lang="en-US" b="1" dirty="0"/>
              <a:t>You may add SmartArt for diagrams to PowerPoint using the Insert Tab or the Content pane for some of the layouts,</a:t>
            </a:r>
          </a:p>
          <a:p>
            <a:pPr marL="285750" indent="-285750">
              <a:buFont typeface="Wingdings" panose="05000000000000000000" pitchFamily="2" charset="2"/>
              <a:buChar char="ü"/>
            </a:pPr>
            <a:r>
              <a:rPr lang="en-US" b="1" dirty="0"/>
              <a:t>SmartArt has many types of diagrams, charts, and graphics, such as Pyramid, Cycle, Hierarchy,</a:t>
            </a:r>
          </a:p>
          <a:p>
            <a:pPr marL="285750" indent="-285750">
              <a:buFont typeface="Wingdings" panose="05000000000000000000" pitchFamily="2" charset="2"/>
              <a:buChar char="ü"/>
            </a:pPr>
            <a:r>
              <a:rPr lang="en-US" b="1" dirty="0"/>
              <a:t>You may use the Text Pane or type directly into the SmartArt objects to enter text,</a:t>
            </a:r>
          </a:p>
          <a:p>
            <a:pPr marL="285750" indent="-285750">
              <a:buFont typeface="Wingdings" panose="05000000000000000000" pitchFamily="2" charset="2"/>
              <a:buChar char="ü"/>
            </a:pPr>
            <a:r>
              <a:rPr lang="en-US" b="1" dirty="0"/>
              <a:t>Use SmartArt’s Design and Format tabs to change your layout, colors, and other items to enhance your diagram.</a:t>
            </a:r>
          </a:p>
          <a:p>
            <a:endParaRPr lang="en-US" dirty="0"/>
          </a:p>
        </p:txBody>
      </p:sp>
      <p:sp>
        <p:nvSpPr>
          <p:cNvPr id="4" name="Date Placeholder 3"/>
          <p:cNvSpPr>
            <a:spLocks noGrp="1"/>
          </p:cNvSpPr>
          <p:nvPr>
            <p:ph type="dt" idx="10"/>
          </p:nvPr>
        </p:nvSpPr>
        <p:spPr/>
        <p:txBody>
          <a:bodyPr/>
          <a:lstStyle/>
          <a:p>
            <a:r>
              <a:rPr lang="en-US"/>
              <a:t>gregcreech.com/gregcreech.biz</a:t>
            </a:r>
          </a:p>
        </p:txBody>
      </p:sp>
      <p:sp>
        <p:nvSpPr>
          <p:cNvPr id="5" name="Footer Placeholder 4"/>
          <p:cNvSpPr>
            <a:spLocks noGrp="1"/>
          </p:cNvSpPr>
          <p:nvPr>
            <p:ph type="ftr" sz="quarter" idx="11"/>
          </p:nvPr>
        </p:nvSpPr>
        <p:spPr/>
        <p:txBody>
          <a:bodyPr/>
          <a:lstStyle/>
          <a:p>
            <a:r>
              <a:rPr lang="en-US"/>
              <a:t>404-403-5391/404-299-1706</a:t>
            </a:r>
          </a:p>
        </p:txBody>
      </p:sp>
      <p:sp>
        <p:nvSpPr>
          <p:cNvPr id="6" name="Slide Number Placeholder 5"/>
          <p:cNvSpPr>
            <a:spLocks noGrp="1"/>
          </p:cNvSpPr>
          <p:nvPr>
            <p:ph type="sldNum" sz="quarter" idx="12"/>
          </p:nvPr>
        </p:nvSpPr>
        <p:spPr/>
        <p:txBody>
          <a:bodyPr/>
          <a:lstStyle/>
          <a:p>
            <a:fld id="{8F493D86-99AF-41D7-87B0-CA63B747D7A0}" type="slidenum">
              <a:rPr lang="en-US" smtClean="0"/>
              <a:pPr/>
              <a:t>17</a:t>
            </a:fld>
            <a:endParaRPr lang="en-US"/>
          </a:p>
        </p:txBody>
      </p:sp>
      <p:sp>
        <p:nvSpPr>
          <p:cNvPr id="7" name="Header Placeholder 6"/>
          <p:cNvSpPr>
            <a:spLocks noGrp="1"/>
          </p:cNvSpPr>
          <p:nvPr>
            <p:ph type="hdr" sz="quarter" idx="13"/>
          </p:nvPr>
        </p:nvSpPr>
        <p:spPr/>
        <p:txBody>
          <a:bodyPr/>
          <a:lstStyle/>
          <a:p>
            <a:r>
              <a:rPr lang="en-US"/>
              <a:t>Techedutainment Services</a:t>
            </a:r>
          </a:p>
        </p:txBody>
      </p:sp>
    </p:spTree>
    <p:extLst>
      <p:ext uri="{BB962C8B-B14F-4D97-AF65-F5344CB8AC3E}">
        <p14:creationId xmlns:p14="http://schemas.microsoft.com/office/powerpoint/2010/main" val="2861589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3088"/>
            <a:ext cx="6096000" cy="3429000"/>
          </a:xfrm>
        </p:spPr>
      </p:sp>
      <p:sp>
        <p:nvSpPr>
          <p:cNvPr id="3" name="Notes Placeholder 2"/>
          <p:cNvSpPr>
            <a:spLocks noGrp="1"/>
          </p:cNvSpPr>
          <p:nvPr>
            <p:ph type="body" idx="1"/>
          </p:nvPr>
        </p:nvSpPr>
        <p:spPr>
          <a:xfrm>
            <a:off x="228600" y="4114800"/>
            <a:ext cx="6324600" cy="4724400"/>
          </a:xfrm>
        </p:spPr>
        <p:txBody>
          <a:bodyPr>
            <a:normAutofit/>
          </a:bodyPr>
          <a:lstStyle/>
          <a:p>
            <a:pPr marL="342900" lvl="0" indent="-342900">
              <a:buFont typeface="+mj-lt"/>
              <a:buAutoNum type="arabicPeriod"/>
            </a:pPr>
            <a:r>
              <a:rPr lang="en-US" b="1" dirty="0"/>
              <a:t>Click the New Slide button on the Home Tab and from the menu Choose Title and Content as your slide. </a:t>
            </a:r>
          </a:p>
          <a:p>
            <a:pPr marL="342900" lvl="0" indent="-342900">
              <a:buFont typeface="+mj-lt"/>
              <a:buAutoNum type="arabicPeriod"/>
            </a:pPr>
            <a:r>
              <a:rPr lang="en-US" b="1" dirty="0"/>
              <a:t>Add a Title – I have typed:  Our Sales Cycle.</a:t>
            </a:r>
          </a:p>
          <a:p>
            <a:pPr marL="342900" lvl="0" indent="-342900">
              <a:buFont typeface="+mj-lt"/>
              <a:buAutoNum type="arabicPeriod"/>
            </a:pPr>
            <a:r>
              <a:rPr lang="en-US" b="1" dirty="0"/>
              <a:t>Click the Insert SmartArt Graphic item in the Center of your Slide or use the SmartArt Button on the Insert Tab. PowerPoint activates the SmartArt Graphic gallery with many diagrams, charts, and graphs to select.  Scroll through and notice all of the neat ways of displaying your information PowerPoint offers.</a:t>
            </a:r>
          </a:p>
          <a:p>
            <a:pPr marL="342900" lvl="0" indent="-342900">
              <a:buFont typeface="+mj-lt"/>
              <a:buAutoNum type="arabicPeriod"/>
            </a:pPr>
            <a:r>
              <a:rPr lang="en-US" b="1" dirty="0"/>
              <a:t>I will use the Basic Cycle for my SmartArt Graphic. Choose your diagram and click OK. </a:t>
            </a:r>
          </a:p>
          <a:p>
            <a:pPr marL="342900" lvl="0" indent="-342900">
              <a:buFont typeface="+mj-lt"/>
              <a:buAutoNum type="arabicPeriod"/>
            </a:pPr>
            <a:r>
              <a:rPr lang="en-US" b="1" dirty="0"/>
              <a:t>An outline of your diagram appears on the Slide.</a:t>
            </a:r>
          </a:p>
          <a:p>
            <a:pPr marL="342900" indent="-342900">
              <a:buFont typeface="+mj-lt"/>
              <a:buAutoNum type="arabicPeriod"/>
            </a:pPr>
            <a:r>
              <a:rPr lang="en-US" b="1" dirty="0"/>
              <a:t>The  SmartArt Tools tabs appear for you when you are working on your graphic.  SmartArt Tools include the Design and Format tabs which you will use to change your diagram and customize the Cycle. The SmartArt tools allow you to Change your layout, Change the type of Diagram and other items.  </a:t>
            </a:r>
          </a:p>
          <a:p>
            <a:pPr marL="342900" indent="-342900">
              <a:buFont typeface="+mj-lt"/>
              <a:buAutoNum type="arabicPeriod"/>
            </a:pPr>
            <a:r>
              <a:rPr lang="en-US" b="1" dirty="0"/>
              <a:t>Next – Click in each text box and type your process or other words describing your items or you may use your Text Pane. </a:t>
            </a:r>
          </a:p>
          <a:p>
            <a:pPr marL="342900" lvl="0" indent="-342900">
              <a:buFont typeface="+mj-lt"/>
              <a:buAutoNum type="arabicPeriod"/>
            </a:pPr>
            <a:r>
              <a:rPr lang="en-US" b="1" dirty="0"/>
              <a:t>Click in your Diagram and from the Design Tab click the Change Colors button.  From the gallery choose a color scheme you desire.  After choosing a color, next choose a style using the SmartArt Styles gallery. Click each one and then choose a style of your liking.  </a:t>
            </a:r>
          </a:p>
          <a:p>
            <a:pPr marL="342900" lvl="0" indent="-342900">
              <a:buFont typeface="+mj-lt"/>
              <a:buAutoNum type="arabicPeriod"/>
            </a:pPr>
            <a:r>
              <a:rPr lang="en-US" b="1" dirty="0"/>
              <a:t>Click your Slide Show icon to display your beautiful Diagram Slide.</a:t>
            </a:r>
          </a:p>
          <a:p>
            <a:pPr marL="342900" indent="-342900">
              <a:buFont typeface="+mj-lt"/>
              <a:buAutoNum type="arabicPeriod"/>
            </a:pPr>
            <a:endParaRPr lang="en-US" b="1" dirty="0"/>
          </a:p>
        </p:txBody>
      </p:sp>
      <p:sp>
        <p:nvSpPr>
          <p:cNvPr id="4" name="Date Placeholder 3"/>
          <p:cNvSpPr>
            <a:spLocks noGrp="1"/>
          </p:cNvSpPr>
          <p:nvPr>
            <p:ph type="dt" idx="10"/>
          </p:nvPr>
        </p:nvSpPr>
        <p:spPr/>
        <p:txBody>
          <a:bodyPr/>
          <a:lstStyle/>
          <a:p>
            <a:r>
              <a:rPr lang="en-US"/>
              <a:t>gregcreech.com/gregcreech.biz</a:t>
            </a:r>
          </a:p>
        </p:txBody>
      </p:sp>
      <p:sp>
        <p:nvSpPr>
          <p:cNvPr id="5" name="Footer Placeholder 4"/>
          <p:cNvSpPr>
            <a:spLocks noGrp="1"/>
          </p:cNvSpPr>
          <p:nvPr>
            <p:ph type="ftr" sz="quarter" idx="11"/>
          </p:nvPr>
        </p:nvSpPr>
        <p:spPr/>
        <p:txBody>
          <a:bodyPr/>
          <a:lstStyle/>
          <a:p>
            <a:r>
              <a:rPr lang="en-US"/>
              <a:t>404-403-5391/404-299-1706</a:t>
            </a:r>
          </a:p>
        </p:txBody>
      </p:sp>
      <p:sp>
        <p:nvSpPr>
          <p:cNvPr id="6" name="Slide Number Placeholder 5"/>
          <p:cNvSpPr>
            <a:spLocks noGrp="1"/>
          </p:cNvSpPr>
          <p:nvPr>
            <p:ph type="sldNum" sz="quarter" idx="12"/>
          </p:nvPr>
        </p:nvSpPr>
        <p:spPr/>
        <p:txBody>
          <a:bodyPr/>
          <a:lstStyle/>
          <a:p>
            <a:fld id="{8F493D86-99AF-41D7-87B0-CA63B747D7A0}" type="slidenum">
              <a:rPr lang="en-US" smtClean="0"/>
              <a:pPr/>
              <a:t>18</a:t>
            </a:fld>
            <a:endParaRPr lang="en-US"/>
          </a:p>
        </p:txBody>
      </p:sp>
      <p:sp>
        <p:nvSpPr>
          <p:cNvPr id="7" name="Header Placeholder 6"/>
          <p:cNvSpPr>
            <a:spLocks noGrp="1"/>
          </p:cNvSpPr>
          <p:nvPr>
            <p:ph type="hdr" sz="quarter" idx="13"/>
          </p:nvPr>
        </p:nvSpPr>
        <p:spPr/>
        <p:txBody>
          <a:bodyPr/>
          <a:lstStyle/>
          <a:p>
            <a:r>
              <a:rPr lang="en-US"/>
              <a:t>Techedutainment Services</a:t>
            </a:r>
          </a:p>
        </p:txBody>
      </p:sp>
    </p:spTree>
    <p:extLst>
      <p:ext uri="{BB962C8B-B14F-4D97-AF65-F5344CB8AC3E}">
        <p14:creationId xmlns:p14="http://schemas.microsoft.com/office/powerpoint/2010/main" val="3068661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57225"/>
            <a:ext cx="6096000" cy="3429000"/>
          </a:xfrm>
        </p:spPr>
      </p:sp>
      <p:sp>
        <p:nvSpPr>
          <p:cNvPr id="3" name="Notes Placeholder 2"/>
          <p:cNvSpPr>
            <a:spLocks noGrp="1"/>
          </p:cNvSpPr>
          <p:nvPr>
            <p:ph type="body" idx="1"/>
          </p:nvPr>
        </p:nvSpPr>
        <p:spPr/>
        <p:txBody>
          <a:bodyPr/>
          <a:lstStyle/>
          <a:p>
            <a:r>
              <a:rPr lang="en-US" sz="1600" b="1" u="sng" dirty="0"/>
              <a:t>Multimedia</a:t>
            </a:r>
          </a:p>
          <a:p>
            <a:pPr marL="285750" indent="-285750">
              <a:buFont typeface="Wingdings" panose="05000000000000000000" pitchFamily="2" charset="2"/>
              <a:buChar char="ü"/>
            </a:pPr>
            <a:r>
              <a:rPr lang="en-US" b="1" dirty="0"/>
              <a:t>PowerPoint supports many file formats for multimedia, including videos and sound files,</a:t>
            </a:r>
          </a:p>
          <a:p>
            <a:pPr marL="285750" indent="-285750">
              <a:buFont typeface="Wingdings" panose="05000000000000000000" pitchFamily="2" charset="2"/>
              <a:buChar char="ü"/>
            </a:pPr>
            <a:r>
              <a:rPr lang="en-US" b="1" dirty="0"/>
              <a:t>You play videos from your device or from other websites, such as YouTube,</a:t>
            </a:r>
          </a:p>
          <a:p>
            <a:pPr marL="285750" indent="-285750">
              <a:buFont typeface="Wingdings" panose="05000000000000000000" pitchFamily="2" charset="2"/>
              <a:buChar char="ü"/>
            </a:pPr>
            <a:r>
              <a:rPr lang="en-US" b="1" dirty="0"/>
              <a:t>Sound files may be music, voice overs, sound effects, and other types,</a:t>
            </a:r>
          </a:p>
          <a:p>
            <a:pPr marL="285750" indent="-285750">
              <a:buFont typeface="Wingdings" panose="05000000000000000000" pitchFamily="2" charset="2"/>
              <a:buChar char="ü"/>
            </a:pPr>
            <a:r>
              <a:rPr lang="en-US" b="1" dirty="0"/>
              <a:t>PowerPoint supports many formats and plays your sound and video within the application.</a:t>
            </a:r>
          </a:p>
          <a:p>
            <a:endParaRPr lang="en-US" dirty="0"/>
          </a:p>
        </p:txBody>
      </p:sp>
      <p:sp>
        <p:nvSpPr>
          <p:cNvPr id="4" name="Header Placeholder 3"/>
          <p:cNvSpPr>
            <a:spLocks noGrp="1"/>
          </p:cNvSpPr>
          <p:nvPr>
            <p:ph type="hdr" sz="quarter" idx="10"/>
          </p:nvPr>
        </p:nvSpPr>
        <p:spPr/>
        <p:txBody>
          <a:bodyPr/>
          <a:lstStyle/>
          <a:p>
            <a:r>
              <a:rPr lang="en-US"/>
              <a:t>Techedutainment Services</a:t>
            </a:r>
          </a:p>
        </p:txBody>
      </p:sp>
      <p:sp>
        <p:nvSpPr>
          <p:cNvPr id="5" name="Date Placeholder 4"/>
          <p:cNvSpPr>
            <a:spLocks noGrp="1"/>
          </p:cNvSpPr>
          <p:nvPr>
            <p:ph type="dt" idx="11"/>
          </p:nvPr>
        </p:nvSpPr>
        <p:spPr/>
        <p:txBody>
          <a:bodyPr/>
          <a:lstStyle/>
          <a:p>
            <a:r>
              <a:rPr lang="en-US"/>
              <a:t>gregcreech.com/gregcreech.biz</a:t>
            </a:r>
          </a:p>
        </p:txBody>
      </p:sp>
      <p:sp>
        <p:nvSpPr>
          <p:cNvPr id="6" name="Footer Placeholder 5"/>
          <p:cNvSpPr>
            <a:spLocks noGrp="1"/>
          </p:cNvSpPr>
          <p:nvPr>
            <p:ph type="ftr" sz="quarter" idx="12"/>
          </p:nvPr>
        </p:nvSpPr>
        <p:spPr/>
        <p:txBody>
          <a:bodyPr/>
          <a:lstStyle/>
          <a:p>
            <a:r>
              <a:rPr lang="en-US"/>
              <a:t>404-403-5391/404-299-1706</a:t>
            </a:r>
          </a:p>
        </p:txBody>
      </p:sp>
      <p:sp>
        <p:nvSpPr>
          <p:cNvPr id="7" name="Slide Number Placeholder 6"/>
          <p:cNvSpPr>
            <a:spLocks noGrp="1"/>
          </p:cNvSpPr>
          <p:nvPr>
            <p:ph type="sldNum" sz="quarter" idx="13"/>
          </p:nvPr>
        </p:nvSpPr>
        <p:spPr/>
        <p:txBody>
          <a:bodyPr/>
          <a:lstStyle/>
          <a:p>
            <a:fld id="{8F493D86-99AF-41D7-87B0-CA63B747D7A0}" type="slidenum">
              <a:rPr lang="en-US" smtClean="0"/>
              <a:pPr/>
              <a:t>19</a:t>
            </a:fld>
            <a:endParaRPr lang="en-US"/>
          </a:p>
        </p:txBody>
      </p:sp>
    </p:spTree>
    <p:extLst>
      <p:ext uri="{BB962C8B-B14F-4D97-AF65-F5344CB8AC3E}">
        <p14:creationId xmlns:p14="http://schemas.microsoft.com/office/powerpoint/2010/main" val="259354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3088"/>
            <a:ext cx="6096000" cy="3429000"/>
          </a:xfrm>
        </p:spPr>
      </p:sp>
      <p:sp>
        <p:nvSpPr>
          <p:cNvPr id="3" name="Notes Placeholder 2"/>
          <p:cNvSpPr>
            <a:spLocks noGrp="1"/>
          </p:cNvSpPr>
          <p:nvPr>
            <p:ph type="body" idx="1"/>
          </p:nvPr>
        </p:nvSpPr>
        <p:spPr/>
        <p:txBody>
          <a:bodyPr>
            <a:normAutofit/>
          </a:bodyPr>
          <a:lstStyle/>
          <a:p>
            <a:pPr lvl="0"/>
            <a:r>
              <a:rPr lang="en-US" sz="1600" b="1" u="sng" dirty="0"/>
              <a:t>Inserting a Video File</a:t>
            </a:r>
          </a:p>
          <a:p>
            <a:pPr marL="342900" lvl="0" indent="-342900">
              <a:buFont typeface="+mj-lt"/>
              <a:buAutoNum type="arabicPeriod"/>
            </a:pPr>
            <a:r>
              <a:rPr lang="en-US" b="1" dirty="0"/>
              <a:t>On your Home Tab, click the New Slide button and from the cascading menu choose Title and Content slide.  You can insert a movie as we have accomplished using the Insert Tab and Movie Button.</a:t>
            </a:r>
          </a:p>
          <a:p>
            <a:pPr marL="342900" lvl="0" indent="-342900">
              <a:buFont typeface="+mj-lt"/>
              <a:buAutoNum type="arabicPeriod"/>
            </a:pPr>
            <a:r>
              <a:rPr lang="en-US" b="1" dirty="0"/>
              <a:t>PowerPoint creates our familiar Title and Content slide and the Insert Media Clip appears on the bottom row and right button.</a:t>
            </a:r>
          </a:p>
          <a:p>
            <a:pPr marL="342900" lvl="0" indent="-342900">
              <a:buFont typeface="+mj-lt"/>
              <a:buAutoNum type="arabicPeriod"/>
            </a:pPr>
            <a:r>
              <a:rPr lang="en-US" b="1" dirty="0"/>
              <a:t>Give your slide a title; I am entering Our Newest Associate.</a:t>
            </a:r>
          </a:p>
          <a:p>
            <a:pPr marL="342900" lvl="0" indent="-342900">
              <a:buFont typeface="+mj-lt"/>
              <a:buAutoNum type="arabicPeriod"/>
            </a:pPr>
            <a:r>
              <a:rPr lang="en-US" b="1" dirty="0"/>
              <a:t>Click the Movie Reel or Insert Media Clip button.</a:t>
            </a:r>
          </a:p>
          <a:p>
            <a:pPr marL="342900" lvl="0" indent="-342900">
              <a:buFont typeface="+mj-lt"/>
              <a:buAutoNum type="arabicPeriod"/>
            </a:pPr>
            <a:r>
              <a:rPr lang="en-US" b="1" dirty="0"/>
              <a:t>Navigate to where you store your video files. I am using the New Age Secretray.wmv file.  In the Files of type section notice all of the media and movie formats you may use. Click OK.</a:t>
            </a:r>
          </a:p>
          <a:p>
            <a:pPr marL="342900" lvl="0" indent="-342900">
              <a:buFont typeface="+mj-lt"/>
              <a:buAutoNum type="arabicPeriod"/>
            </a:pPr>
            <a:r>
              <a:rPr lang="en-US" b="1" dirty="0"/>
              <a:t>In 2007 PowerPoint, Click Automatically at the next dialogue box as we have accomplished previously. Skip this step for 2010 and 2013 as it will not provide this dialogue box. </a:t>
            </a:r>
          </a:p>
          <a:p>
            <a:pPr marL="342900" lvl="0" indent="-342900">
              <a:buFont typeface="+mj-lt"/>
              <a:buAutoNum type="arabicPeriod"/>
            </a:pPr>
            <a:r>
              <a:rPr lang="en-US" b="1" dirty="0"/>
              <a:t>PowerPoint inserts the movie for you.</a:t>
            </a:r>
          </a:p>
          <a:p>
            <a:pPr marL="342900" lvl="0" indent="-342900">
              <a:buFont typeface="+mj-lt"/>
              <a:buAutoNum type="arabicPeriod"/>
            </a:pPr>
            <a:r>
              <a:rPr lang="en-US" b="1" dirty="0"/>
              <a:t>Using the Playback Tab you may edit your video with trimming and fades, and decide how to play your video.</a:t>
            </a:r>
          </a:p>
          <a:p>
            <a:endParaRPr lang="en-US" dirty="0"/>
          </a:p>
        </p:txBody>
      </p:sp>
      <p:pic>
        <p:nvPicPr>
          <p:cNvPr id="4" name="Picture 3"/>
          <p:cNvPicPr>
            <a:picLocks noChangeAspect="1"/>
          </p:cNvPicPr>
          <p:nvPr/>
        </p:nvPicPr>
        <p:blipFill>
          <a:blip r:embed="rId3"/>
          <a:stretch>
            <a:fillRect/>
          </a:stretch>
        </p:blipFill>
        <p:spPr>
          <a:xfrm>
            <a:off x="315201" y="7924800"/>
            <a:ext cx="6151397" cy="1018120"/>
          </a:xfrm>
          <a:prstGeom prst="rect">
            <a:avLst/>
          </a:prstGeom>
        </p:spPr>
      </p:pic>
      <p:sp>
        <p:nvSpPr>
          <p:cNvPr id="5" name="Date Placeholder 4"/>
          <p:cNvSpPr>
            <a:spLocks noGrp="1"/>
          </p:cNvSpPr>
          <p:nvPr>
            <p:ph type="dt" idx="10"/>
          </p:nvPr>
        </p:nvSpPr>
        <p:spPr/>
        <p:txBody>
          <a:bodyPr/>
          <a:lstStyle/>
          <a:p>
            <a:r>
              <a:rPr lang="en-US"/>
              <a:t>gregcreech.com/gregcreech.biz</a:t>
            </a:r>
          </a:p>
        </p:txBody>
      </p:sp>
      <p:sp>
        <p:nvSpPr>
          <p:cNvPr id="6" name="Footer Placeholder 5"/>
          <p:cNvSpPr>
            <a:spLocks noGrp="1"/>
          </p:cNvSpPr>
          <p:nvPr>
            <p:ph type="ftr" sz="quarter" idx="11"/>
          </p:nvPr>
        </p:nvSpPr>
        <p:spPr/>
        <p:txBody>
          <a:bodyPr/>
          <a:lstStyle/>
          <a:p>
            <a:r>
              <a:rPr lang="en-US"/>
              <a:t>404-403-5391/404-299-1706</a:t>
            </a:r>
          </a:p>
        </p:txBody>
      </p:sp>
      <p:sp>
        <p:nvSpPr>
          <p:cNvPr id="7" name="Slide Number Placeholder 6"/>
          <p:cNvSpPr>
            <a:spLocks noGrp="1"/>
          </p:cNvSpPr>
          <p:nvPr>
            <p:ph type="sldNum" sz="quarter" idx="12"/>
          </p:nvPr>
        </p:nvSpPr>
        <p:spPr/>
        <p:txBody>
          <a:bodyPr/>
          <a:lstStyle/>
          <a:p>
            <a:fld id="{8F493D86-99AF-41D7-87B0-CA63B747D7A0}" type="slidenum">
              <a:rPr lang="en-US" smtClean="0"/>
              <a:pPr/>
              <a:t>20</a:t>
            </a:fld>
            <a:endParaRPr lang="en-US"/>
          </a:p>
        </p:txBody>
      </p:sp>
      <p:sp>
        <p:nvSpPr>
          <p:cNvPr id="8" name="Header Placeholder 7"/>
          <p:cNvSpPr>
            <a:spLocks noGrp="1"/>
          </p:cNvSpPr>
          <p:nvPr>
            <p:ph type="hdr" sz="quarter" idx="13"/>
          </p:nvPr>
        </p:nvSpPr>
        <p:spPr/>
        <p:txBody>
          <a:bodyPr/>
          <a:lstStyle/>
          <a:p>
            <a:r>
              <a:rPr lang="en-US"/>
              <a:t>Techedutainment Services</a:t>
            </a:r>
          </a:p>
        </p:txBody>
      </p:sp>
    </p:spTree>
    <p:extLst>
      <p:ext uri="{BB962C8B-B14F-4D97-AF65-F5344CB8AC3E}">
        <p14:creationId xmlns:p14="http://schemas.microsoft.com/office/powerpoint/2010/main" val="26762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2</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235881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484188"/>
            <a:ext cx="5780087" cy="3252787"/>
          </a:xfrm>
        </p:spPr>
      </p:sp>
      <p:sp>
        <p:nvSpPr>
          <p:cNvPr id="3" name="Notes Placeholder 2"/>
          <p:cNvSpPr>
            <a:spLocks noGrp="1"/>
          </p:cNvSpPr>
          <p:nvPr>
            <p:ph type="body" idx="1"/>
          </p:nvPr>
        </p:nvSpPr>
        <p:spPr>
          <a:xfrm>
            <a:off x="250799" y="3948627"/>
            <a:ext cx="6863967" cy="5207213"/>
          </a:xfrm>
        </p:spPr>
        <p:txBody>
          <a:bodyPr/>
          <a:lstStyle/>
          <a:p>
            <a:r>
              <a:rPr lang="en-US" sz="1600" b="1" u="sng" dirty="0"/>
              <a:t>Outlook Today</a:t>
            </a:r>
            <a:endParaRPr lang="en-US" dirty="0"/>
          </a:p>
          <a:p>
            <a:r>
              <a:rPr lang="en-US" dirty="0"/>
              <a:t>Outlook features a nice tool entitled </a:t>
            </a:r>
            <a:r>
              <a:rPr lang="en-US" b="1" dirty="0"/>
              <a:t>Outlook Today</a:t>
            </a:r>
            <a:r>
              <a:rPr lang="en-US" dirty="0"/>
              <a:t>.  The </a:t>
            </a:r>
            <a:r>
              <a:rPr lang="en-US" b="1" dirty="0"/>
              <a:t>Outlook Today</a:t>
            </a:r>
            <a:r>
              <a:rPr lang="en-US" dirty="0"/>
              <a:t> feature displays the </a:t>
            </a:r>
            <a:r>
              <a:rPr lang="en-US" b="1" dirty="0"/>
              <a:t>Outlook Navigation</a:t>
            </a:r>
            <a:r>
              <a:rPr lang="en-US" dirty="0"/>
              <a:t> bar, your </a:t>
            </a:r>
            <a:r>
              <a:rPr lang="en-US" b="1" dirty="0"/>
              <a:t>Calendar entries, Tasks</a:t>
            </a:r>
            <a:r>
              <a:rPr lang="en-US" dirty="0"/>
              <a:t>, and number of new messages in your common mailbox folders </a:t>
            </a:r>
            <a:r>
              <a:rPr lang="en-US" b="1" dirty="0"/>
              <a:t>(In, Out, and Drafts).</a:t>
            </a:r>
            <a:r>
              <a:rPr lang="en-US" dirty="0"/>
              <a:t> With </a:t>
            </a:r>
            <a:r>
              <a:rPr lang="en-US" b="1" dirty="0"/>
              <a:t>Outlook Today</a:t>
            </a:r>
            <a:r>
              <a:rPr lang="en-US" dirty="0"/>
              <a:t> automatically opened at startup, you may view your week or days ahead on your calendar and tasks to complete so </a:t>
            </a:r>
            <a:r>
              <a:rPr lang="en-US" b="1" dirty="0"/>
              <a:t>Outlook Today</a:t>
            </a:r>
            <a:r>
              <a:rPr lang="en-US" dirty="0"/>
              <a:t> is also Outlook Tomorrow and the Next Week</a:t>
            </a:r>
            <a:r>
              <a:rPr lang="en-US" b="1" dirty="0"/>
              <a:t>.  </a:t>
            </a:r>
            <a:endParaRPr lang="en-US" dirty="0"/>
          </a:p>
          <a:p>
            <a:r>
              <a:rPr lang="en-US" dirty="0"/>
              <a:t> </a:t>
            </a:r>
          </a:p>
          <a:p>
            <a:r>
              <a:rPr lang="en-US" b="1" dirty="0"/>
              <a:t>Click on the Customize Outlook Today button on the Outlook Today screen to activate the pane pictured below; this pane allows you to tailor your Outlook Today screen. </a:t>
            </a:r>
          </a:p>
          <a:p>
            <a:endParaRPr lang="en-US" b="1" dirty="0"/>
          </a:p>
          <a:p>
            <a:endParaRPr lang="en-US" b="1" dirty="0"/>
          </a:p>
          <a:p>
            <a:endParaRPr lang="en-US" b="1" dirty="0"/>
          </a:p>
          <a:p>
            <a:endParaRPr lang="en-US" b="1" dirty="0"/>
          </a:p>
          <a:p>
            <a:endParaRPr lang="en-US" b="1" dirty="0"/>
          </a:p>
          <a:p>
            <a:r>
              <a:rPr lang="en-US" dirty="0"/>
              <a:t> </a:t>
            </a:r>
          </a:p>
          <a:p>
            <a:endParaRPr lang="en-US" dirty="0"/>
          </a:p>
          <a:p>
            <a:endParaRPr lang="en-US" dirty="0"/>
          </a:p>
          <a:p>
            <a:endParaRPr lang="en-US" dirty="0"/>
          </a:p>
          <a:p>
            <a:endParaRPr lang="en-US" dirty="0"/>
          </a:p>
          <a:p>
            <a:r>
              <a:rPr lang="en-US" dirty="0"/>
              <a:t>This is one of the first areas of </a:t>
            </a:r>
            <a:r>
              <a:rPr lang="en-US" b="1" dirty="0"/>
              <a:t>Outlook</a:t>
            </a:r>
            <a:r>
              <a:rPr lang="en-US" dirty="0"/>
              <a:t> that you should view and set the items.  As we examine each of </a:t>
            </a:r>
            <a:r>
              <a:rPr lang="en-US" b="1" dirty="0"/>
              <a:t>Outlook’s</a:t>
            </a:r>
            <a:r>
              <a:rPr lang="en-US" dirty="0"/>
              <a:t> features, we will look at the many options associated with each object.  </a:t>
            </a:r>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21</a:t>
            </a:fld>
            <a:endParaRPr lang="en-US"/>
          </a:p>
        </p:txBody>
      </p:sp>
      <p:pic>
        <p:nvPicPr>
          <p:cNvPr id="6" name="Picture 5"/>
          <p:cNvPicPr>
            <a:picLocks noChangeAspect="1"/>
          </p:cNvPicPr>
          <p:nvPr/>
        </p:nvPicPr>
        <p:blipFill>
          <a:blip r:embed="rId3"/>
          <a:stretch>
            <a:fillRect/>
          </a:stretch>
        </p:blipFill>
        <p:spPr>
          <a:xfrm>
            <a:off x="1196698" y="5993303"/>
            <a:ext cx="4674353" cy="2344407"/>
          </a:xfrm>
          <a:prstGeom prst="rect">
            <a:avLst/>
          </a:prstGeom>
        </p:spPr>
      </p:pic>
      <p:sp>
        <p:nvSpPr>
          <p:cNvPr id="10" name="Footer Placeholder 9"/>
          <p:cNvSpPr>
            <a:spLocks noGrp="1"/>
          </p:cNvSpPr>
          <p:nvPr>
            <p:ph type="ftr" sz="quarter" idx="11"/>
          </p:nvPr>
        </p:nvSpPr>
        <p:spPr/>
        <p:txBody>
          <a:bodyPr/>
          <a:lstStyle/>
          <a:p>
            <a:pPr>
              <a:defRPr/>
            </a:pPr>
            <a:r>
              <a:rPr lang="en-US"/>
              <a:t>ece.emory.edu | 404.727.6000 | ece@emory.edu</a:t>
            </a:r>
          </a:p>
        </p:txBody>
      </p:sp>
    </p:spTree>
    <p:extLst>
      <p:ext uri="{BB962C8B-B14F-4D97-AF65-F5344CB8AC3E}">
        <p14:creationId xmlns:p14="http://schemas.microsoft.com/office/powerpoint/2010/main" val="375792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571500"/>
            <a:ext cx="5783262" cy="3254375"/>
          </a:xfrm>
        </p:spPr>
      </p:sp>
      <p:sp>
        <p:nvSpPr>
          <p:cNvPr id="3" name="Notes Placeholder 2"/>
          <p:cNvSpPr>
            <a:spLocks noGrp="1"/>
          </p:cNvSpPr>
          <p:nvPr>
            <p:ph type="body" idx="1"/>
          </p:nvPr>
        </p:nvSpPr>
        <p:spPr>
          <a:xfrm>
            <a:off x="363382" y="3905935"/>
            <a:ext cx="4835745" cy="5249906"/>
          </a:xfrm>
        </p:spPr>
        <p:txBody>
          <a:bodyPr/>
          <a:lstStyle/>
          <a:p>
            <a:r>
              <a:rPr lang="en-US" sz="1600" b="1" u="sng" dirty="0"/>
              <a:t>Quick Steps</a:t>
            </a:r>
            <a:endParaRPr lang="en-US" b="1" i="1" dirty="0"/>
          </a:p>
          <a:p>
            <a:r>
              <a:rPr lang="en-US" sz="1100" b="1" i="1" dirty="0"/>
              <a:t>Here’s how to set-up a Quick Step for moving a message and assigning a category to the message.</a:t>
            </a:r>
            <a:endParaRPr lang="en-US" sz="1100" dirty="0"/>
          </a:p>
          <a:p>
            <a:pPr marL="236279" indent="-236279">
              <a:buFont typeface="+mj-lt"/>
              <a:buAutoNum type="arabicPeriod"/>
            </a:pPr>
            <a:r>
              <a:rPr lang="en-US" sz="1100" b="1" dirty="0"/>
              <a:t>In the Home Tab of your Email object, Click the Dialogue Box launcher arrow or the See More arrow and from the menu choose New Quick Step and then Click Move to Folder.</a:t>
            </a:r>
          </a:p>
          <a:p>
            <a:pPr marL="236279" indent="-236279">
              <a:buFont typeface="+mj-lt"/>
              <a:buAutoNum type="arabicPeriod"/>
            </a:pPr>
            <a:r>
              <a:rPr lang="en-US" sz="1100" b="1" dirty="0"/>
              <a:t>At the First Time Setup Box click the Options button at the bottom of the pane.</a:t>
            </a:r>
          </a:p>
          <a:p>
            <a:pPr marL="236279" indent="-236279">
              <a:buFont typeface="+mj-lt"/>
              <a:buAutoNum type="arabicPeriod"/>
            </a:pPr>
            <a:r>
              <a:rPr lang="en-US" sz="1100" b="1" dirty="0"/>
              <a:t>The Edit Quick Step pane appears. Name your Quick Step – I am moving a selected message(s) to my Active folder.  </a:t>
            </a:r>
          </a:p>
          <a:p>
            <a:pPr marL="236279" indent="-236279">
              <a:buFont typeface="+mj-lt"/>
              <a:buAutoNum type="arabicPeriod"/>
            </a:pPr>
            <a:r>
              <a:rPr lang="en-US" sz="1100" b="1" dirty="0"/>
              <a:t>Next you may change your action or keep the Move to folder action,</a:t>
            </a:r>
          </a:p>
          <a:p>
            <a:pPr marL="236279" indent="-236279">
              <a:buFont typeface="+mj-lt"/>
              <a:buAutoNum type="arabicPeriod"/>
            </a:pPr>
            <a:r>
              <a:rPr lang="en-US" sz="1100" b="1" dirty="0"/>
              <a:t>Next, click in the box under the action to choose your folder you may need to navigate or browse to find the folder you wish if it is not in the list by choosing the other folder item in your list.</a:t>
            </a:r>
          </a:p>
          <a:p>
            <a:pPr marL="236279" indent="-236279">
              <a:buFont typeface="+mj-lt"/>
              <a:buAutoNum type="arabicPeriod"/>
            </a:pPr>
            <a:r>
              <a:rPr lang="en-US" sz="1100" b="1" dirty="0"/>
              <a:t>Select the folder you wish to move the message to and Click OK.</a:t>
            </a:r>
          </a:p>
          <a:p>
            <a:pPr marL="236279" indent="-236279">
              <a:buFont typeface="+mj-lt"/>
              <a:buAutoNum type="arabicPeriod"/>
            </a:pPr>
            <a:r>
              <a:rPr lang="en-US" sz="1100" b="1" dirty="0"/>
              <a:t>I am keeping the Mark as Read item then I am creating another action to assign the message to categories.  You may add other actions, too. </a:t>
            </a:r>
          </a:p>
          <a:p>
            <a:pPr marL="236279" indent="-236279">
              <a:buFont typeface="+mj-lt"/>
              <a:buAutoNum type="arabicPeriod"/>
            </a:pPr>
            <a:r>
              <a:rPr lang="en-US" sz="1100" b="1" dirty="0"/>
              <a:t>You may use a shortcut key to perform the action, too, by assign the Quick Step to one of the shortcut keys in the list.  </a:t>
            </a:r>
          </a:p>
          <a:p>
            <a:pPr marL="236279" indent="-236279">
              <a:buFont typeface="+mj-lt"/>
              <a:buAutoNum type="arabicPeriod"/>
            </a:pPr>
            <a:r>
              <a:rPr lang="en-US" sz="1100" b="1" dirty="0"/>
              <a:t>I am providing a Tooltip text describing my Quick Step action as well. </a:t>
            </a:r>
          </a:p>
          <a:p>
            <a:pPr marL="236279" indent="-236279">
              <a:buFont typeface="+mj-lt"/>
              <a:buAutoNum type="arabicPeriod"/>
            </a:pPr>
            <a:r>
              <a:rPr lang="en-US" sz="1100" b="1" dirty="0"/>
              <a:t>Click Save.</a:t>
            </a:r>
          </a:p>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22</a:t>
            </a:fld>
            <a:endParaRPr lang="en-US"/>
          </a:p>
        </p:txBody>
      </p:sp>
      <p:pic>
        <p:nvPicPr>
          <p:cNvPr id="12" name="Picture 11"/>
          <p:cNvPicPr/>
          <p:nvPr/>
        </p:nvPicPr>
        <p:blipFill rotWithShape="1">
          <a:blip r:embed="rId3" cstate="email">
            <a:extLst>
              <a:ext uri="{28A0092B-C50C-407E-A947-70E740481C1C}">
                <a14:useLocalDpi xmlns:a14="http://schemas.microsoft.com/office/drawing/2010/main"/>
              </a:ext>
            </a:extLst>
          </a:blip>
          <a:srcRect/>
          <a:stretch/>
        </p:blipFill>
        <p:spPr bwMode="auto">
          <a:xfrm>
            <a:off x="5199127" y="6785885"/>
            <a:ext cx="1876040" cy="2078913"/>
          </a:xfrm>
          <a:prstGeom prst="rect">
            <a:avLst/>
          </a:prstGeom>
          <a:ln>
            <a:noFill/>
          </a:ln>
          <a:effectLst>
            <a:glow rad="101600">
              <a:schemeClr val="accent1">
                <a:satMod val="175000"/>
                <a:alpha val="40000"/>
              </a:schemeClr>
            </a:glow>
          </a:effectLst>
          <a:extLst>
            <a:ext uri="{53640926-AAD7-44D8-BBD7-CCE9431645EC}">
              <a14:shadowObscured xmlns:a14="http://schemas.microsoft.com/office/drawing/2010/main"/>
            </a:ext>
          </a:extLst>
        </p:spPr>
      </p:pic>
      <p:pic>
        <p:nvPicPr>
          <p:cNvPr id="13" name="Picture 12"/>
          <p:cNvPicPr/>
          <p:nvPr/>
        </p:nvPicPr>
        <p:blipFill rotWithShape="1">
          <a:blip r:embed="rId4"/>
          <a:srcRect l="34896" t="6666" r="31423" b="48056"/>
          <a:stretch/>
        </p:blipFill>
        <p:spPr bwMode="auto">
          <a:xfrm>
            <a:off x="5199127" y="4639413"/>
            <a:ext cx="1876040" cy="1531951"/>
          </a:xfrm>
          <a:prstGeom prst="rect">
            <a:avLst/>
          </a:prstGeom>
          <a:ln>
            <a:noFill/>
          </a:ln>
          <a:effectLst>
            <a:glow rad="101600">
              <a:schemeClr val="accent1">
                <a:satMod val="175000"/>
                <a:alpha val="40000"/>
              </a:schemeClr>
            </a:glow>
          </a:effectLst>
          <a:extLst>
            <a:ext uri="{53640926-AAD7-44D8-BBD7-CCE9431645EC}">
              <a14:shadowObscured xmlns:a14="http://schemas.microsoft.com/office/drawing/2010/main"/>
            </a:ext>
          </a:extLst>
        </p:spPr>
      </p:pic>
      <p:sp>
        <p:nvSpPr>
          <p:cNvPr id="9" name="Footer Placeholder 8"/>
          <p:cNvSpPr>
            <a:spLocks noGrp="1"/>
          </p:cNvSpPr>
          <p:nvPr>
            <p:ph type="ftr" sz="quarter" idx="11"/>
          </p:nvPr>
        </p:nvSpPr>
        <p:spPr/>
        <p:txBody>
          <a:bodyPr/>
          <a:lstStyle/>
          <a:p>
            <a:pPr>
              <a:defRPr/>
            </a:pPr>
            <a:r>
              <a:rPr lang="en-US"/>
              <a:t>ece.emory.edu | 404.727.6000 | ece@emory.edu</a:t>
            </a:r>
          </a:p>
        </p:txBody>
      </p:sp>
    </p:spTree>
    <p:extLst>
      <p:ext uri="{BB962C8B-B14F-4D97-AF65-F5344CB8AC3E}">
        <p14:creationId xmlns:p14="http://schemas.microsoft.com/office/powerpoint/2010/main" val="52772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665163"/>
            <a:ext cx="5783262" cy="3254375"/>
          </a:xfrm>
        </p:spPr>
      </p:sp>
      <p:sp>
        <p:nvSpPr>
          <p:cNvPr id="3" name="Notes Placeholder 2"/>
          <p:cNvSpPr>
            <a:spLocks noGrp="1"/>
          </p:cNvSpPr>
          <p:nvPr>
            <p:ph type="body" idx="1"/>
          </p:nvPr>
        </p:nvSpPr>
        <p:spPr>
          <a:xfrm>
            <a:off x="197999" y="3920016"/>
            <a:ext cx="4553801" cy="5216232"/>
          </a:xfrm>
        </p:spPr>
        <p:txBody>
          <a:bodyPr/>
          <a:lstStyle/>
          <a:p>
            <a:r>
              <a:rPr lang="en-US" sz="1600" b="1" u="sng" dirty="0"/>
              <a:t>Rules</a:t>
            </a:r>
          </a:p>
          <a:p>
            <a:r>
              <a:rPr lang="en-US" sz="1100" b="1" i="1" dirty="0"/>
              <a:t>Let’s create a rule for Outlook to take action from a specific sender.</a:t>
            </a:r>
            <a:endParaRPr lang="en-US" sz="1100" dirty="0"/>
          </a:p>
          <a:p>
            <a:r>
              <a:rPr lang="en-US" sz="1100" dirty="0"/>
              <a:t>If you create</a:t>
            </a:r>
            <a:r>
              <a:rPr lang="en-US" sz="1100" b="1" i="1" dirty="0"/>
              <a:t> </a:t>
            </a:r>
            <a:r>
              <a:rPr lang="en-US" sz="1100" dirty="0"/>
              <a:t>a rule that doesn’t work the way you intend you can edit or delete the rule.</a:t>
            </a:r>
          </a:p>
          <a:p>
            <a:pPr marL="236279" indent="-236279">
              <a:buFont typeface="+mj-lt"/>
              <a:buAutoNum type="arabicPeriod"/>
            </a:pPr>
            <a:r>
              <a:rPr lang="en-US" sz="1100" b="1" dirty="0"/>
              <a:t>Select an email message from a sender that you wish to create a rule.</a:t>
            </a:r>
          </a:p>
          <a:p>
            <a:pPr marL="236279" indent="-236279">
              <a:buFont typeface="+mj-lt"/>
              <a:buAutoNum type="arabicPeriod"/>
            </a:pPr>
            <a:r>
              <a:rPr lang="en-US" sz="1100" b="1" dirty="0"/>
              <a:t>Click the Create Rule icon or with your message selected, right click the message and the shortcut menu appears with Rules and you may click the Create Rule item.</a:t>
            </a:r>
          </a:p>
          <a:p>
            <a:pPr marL="236279" indent="-236279">
              <a:buFont typeface="+mj-lt"/>
              <a:buAutoNum type="arabicPeriod"/>
            </a:pPr>
            <a:r>
              <a:rPr lang="en-US" sz="1100" b="1" dirty="0"/>
              <a:t>The Create Rule dialogue box appears. Review this screen and determine your rules for when you receive a message from your sender Clicking the Select Folder . . . displays your folders to select which folder you would like to move messages.</a:t>
            </a:r>
          </a:p>
          <a:p>
            <a:pPr marL="236279" indent="-236279">
              <a:buFont typeface="+mj-lt"/>
              <a:buAutoNum type="arabicPeriod"/>
            </a:pPr>
            <a:r>
              <a:rPr lang="en-US" sz="1100" b="1" dirty="0"/>
              <a:t>Select your options in the Create Rule pane.  Choose your folder if necessary and decide if you want to display a New Item Alert and notification sound, which you may change for this rule using the Browse button in the Play a selected sound section.</a:t>
            </a:r>
          </a:p>
          <a:p>
            <a:pPr marL="236279" indent="-236279">
              <a:buFont typeface="+mj-lt"/>
              <a:buAutoNum type="arabicPeriod"/>
            </a:pPr>
            <a:r>
              <a:rPr lang="en-US" sz="1100" b="1" dirty="0"/>
              <a:t>Click OK and your messages will move when you get a message from that person.</a:t>
            </a:r>
          </a:p>
          <a:p>
            <a:pPr marL="236279" indent="-236279">
              <a:buFont typeface="+mj-lt"/>
              <a:buAutoNum type="arabicPeriod"/>
            </a:pPr>
            <a:r>
              <a:rPr lang="en-US" sz="1100" b="1" dirty="0"/>
              <a:t>Outlook provides the Success screen.  You may run this rule to move all messages from this person to another folder automatically by having the check box marked. </a:t>
            </a:r>
          </a:p>
          <a:p>
            <a:pPr marL="236279" indent="-236279">
              <a:buFont typeface="+mj-lt"/>
              <a:buAutoNum type="arabicPeriod"/>
            </a:pPr>
            <a:r>
              <a:rPr lang="en-US" sz="1100" b="1" dirty="0"/>
              <a:t>Click OK.</a:t>
            </a:r>
          </a:p>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23</a:t>
            </a:fld>
            <a:endParaRPr lang="en-US"/>
          </a:p>
        </p:txBody>
      </p:sp>
      <p:pic>
        <p:nvPicPr>
          <p:cNvPr id="9" name="Picture 8"/>
          <p:cNvPicPr/>
          <p:nvPr/>
        </p:nvPicPr>
        <p:blipFill>
          <a:blip r:embed="rId3">
            <a:extLst>
              <a:ext uri="{28A0092B-C50C-407E-A947-70E740481C1C}">
                <a14:useLocalDpi xmlns:a14="http://schemas.microsoft.com/office/drawing/2010/main" val="0"/>
              </a:ext>
            </a:extLst>
          </a:blip>
          <a:srcRect l="28384" t="29512" r="28159" b="33063"/>
          <a:stretch>
            <a:fillRect/>
          </a:stretch>
        </p:blipFill>
        <p:spPr bwMode="auto">
          <a:xfrm>
            <a:off x="4936776" y="4652488"/>
            <a:ext cx="2175350" cy="1584250"/>
          </a:xfrm>
          <a:prstGeom prst="rect">
            <a:avLst/>
          </a:prstGeom>
          <a:noFill/>
          <a:ln>
            <a:noFill/>
          </a:ln>
          <a:effectLst>
            <a:glow rad="101600">
              <a:schemeClr val="accent1">
                <a:satMod val="175000"/>
                <a:alpha val="40000"/>
              </a:schemeClr>
            </a:glow>
          </a:effectLst>
        </p:spPr>
      </p:pic>
      <p:pic>
        <p:nvPicPr>
          <p:cNvPr id="10" name="Picture 9"/>
          <p:cNvPicPr/>
          <p:nvPr/>
        </p:nvPicPr>
        <p:blipFill>
          <a:blip r:embed="rId4">
            <a:extLst>
              <a:ext uri="{28A0092B-C50C-407E-A947-70E740481C1C}">
                <a14:useLocalDpi xmlns:a14="http://schemas.microsoft.com/office/drawing/2010/main" val="0"/>
              </a:ext>
            </a:extLst>
          </a:blip>
          <a:srcRect l="29826" t="38072" r="29762" b="42464"/>
          <a:stretch>
            <a:fillRect/>
          </a:stretch>
        </p:blipFill>
        <p:spPr bwMode="auto">
          <a:xfrm>
            <a:off x="4751801" y="7496824"/>
            <a:ext cx="2545301" cy="1036569"/>
          </a:xfrm>
          <a:prstGeom prst="rect">
            <a:avLst/>
          </a:prstGeom>
          <a:noFill/>
          <a:ln>
            <a:noFill/>
          </a:ln>
          <a:effectLst>
            <a:glow rad="101600">
              <a:schemeClr val="accent1">
                <a:satMod val="175000"/>
                <a:alpha val="40000"/>
              </a:schemeClr>
            </a:glow>
          </a:effectLst>
        </p:spPr>
      </p:pic>
      <p:sp>
        <p:nvSpPr>
          <p:cNvPr id="11" name="Footer Placeholder 10"/>
          <p:cNvSpPr>
            <a:spLocks noGrp="1"/>
          </p:cNvSpPr>
          <p:nvPr>
            <p:ph type="ftr" sz="quarter" idx="11"/>
          </p:nvPr>
        </p:nvSpPr>
        <p:spPr/>
        <p:txBody>
          <a:bodyPr/>
          <a:lstStyle/>
          <a:p>
            <a:pPr>
              <a:defRPr/>
            </a:pPr>
            <a:r>
              <a:rPr lang="en-US"/>
              <a:t>ece.emory.edu | 404.727.6000 | ece@emory.edu</a:t>
            </a:r>
          </a:p>
        </p:txBody>
      </p:sp>
    </p:spTree>
    <p:extLst>
      <p:ext uri="{BB962C8B-B14F-4D97-AF65-F5344CB8AC3E}">
        <p14:creationId xmlns:p14="http://schemas.microsoft.com/office/powerpoint/2010/main" val="593709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Tab in Word affects your entire document and the new Paragraph Spacing Dialogue box appears below.  Changing the paragraph spacing here or inserting a watermark updates your file for you. You may create your own custom theme for headings, colors, fonts, and other elements. You may create you own color and font schemes as well  using the Design tab and associated command buttons.</a:t>
            </a:r>
          </a:p>
        </p:txBody>
      </p:sp>
      <p:sp>
        <p:nvSpPr>
          <p:cNvPr id="4" name="Slide Number Placeholder 3"/>
          <p:cNvSpPr>
            <a:spLocks noGrp="1"/>
          </p:cNvSpPr>
          <p:nvPr>
            <p:ph type="sldNum" sz="quarter" idx="10"/>
          </p:nvPr>
        </p:nvSpPr>
        <p:spPr/>
        <p:txBody>
          <a:bodyPr/>
          <a:lstStyle/>
          <a:p>
            <a:fld id="{1F5F5A73-64C4-46F8-B9B8-3F341B64EE42}" type="slidenum">
              <a:rPr lang="en-US" smtClean="0"/>
              <a:t>24</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144671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65163"/>
            <a:ext cx="5780087" cy="3252787"/>
          </a:xfrm>
        </p:spPr>
      </p:sp>
      <p:sp>
        <p:nvSpPr>
          <p:cNvPr id="3" name="Notes Placeholder 2"/>
          <p:cNvSpPr>
            <a:spLocks noGrp="1"/>
          </p:cNvSpPr>
          <p:nvPr>
            <p:ph type="body" idx="1"/>
          </p:nvPr>
        </p:nvSpPr>
        <p:spPr>
          <a:xfrm>
            <a:off x="158399" y="4098413"/>
            <a:ext cx="5332775" cy="4516837"/>
          </a:xfrm>
        </p:spPr>
        <p:txBody>
          <a:bodyPr/>
          <a:lstStyle/>
          <a:p>
            <a:pPr>
              <a:spcBef>
                <a:spcPts val="620"/>
              </a:spcBef>
            </a:pPr>
            <a:r>
              <a:rPr lang="en-US" sz="1600" b="1" u="sng" dirty="0"/>
              <a:t>Using Open in New Window</a:t>
            </a:r>
          </a:p>
          <a:p>
            <a:pPr marL="295349" indent="-295349">
              <a:spcBef>
                <a:spcPts val="620"/>
              </a:spcBef>
              <a:buFont typeface="Wingdings" panose="05000000000000000000" pitchFamily="2" charset="2"/>
              <a:buChar char="ü"/>
            </a:pPr>
            <a:r>
              <a:rPr lang="en-US" dirty="0"/>
              <a:t>The Open in New Window button in the View Tab allows you to view two or more folders or items,</a:t>
            </a:r>
          </a:p>
          <a:p>
            <a:pPr marL="295349" indent="-295349">
              <a:spcBef>
                <a:spcPts val="620"/>
              </a:spcBef>
              <a:buFont typeface="Wingdings" panose="05000000000000000000" pitchFamily="2" charset="2"/>
              <a:buChar char="ü"/>
            </a:pPr>
            <a:r>
              <a:rPr lang="en-US" dirty="0"/>
              <a:t>Particularly helpful with viewing your calendar and inbox side-by-side,</a:t>
            </a:r>
          </a:p>
          <a:p>
            <a:pPr marL="295349" indent="-295349">
              <a:spcBef>
                <a:spcPts val="620"/>
              </a:spcBef>
              <a:buFont typeface="Wingdings" panose="05000000000000000000" pitchFamily="2" charset="2"/>
              <a:buChar char="ü"/>
            </a:pPr>
            <a:r>
              <a:rPr lang="en-US" dirty="0"/>
              <a:t>Prevents toggling between Outlook objects,</a:t>
            </a:r>
          </a:p>
          <a:p>
            <a:pPr marL="295349" indent="-295349">
              <a:spcBef>
                <a:spcPts val="620"/>
              </a:spcBef>
              <a:buFont typeface="Wingdings" panose="05000000000000000000" pitchFamily="2" charset="2"/>
              <a:buChar char="ü"/>
            </a:pPr>
            <a:r>
              <a:rPr lang="en-US" dirty="0"/>
              <a:t>Using the Windows Snap feature you may view two or more Outlook items on your desktop.</a:t>
            </a:r>
          </a:p>
          <a:p>
            <a:pPr marL="354419" indent="-354419">
              <a:spcBef>
                <a:spcPts val="620"/>
              </a:spcBef>
              <a:buFont typeface="+mj-lt"/>
              <a:buAutoNum type="arabicPeriod"/>
            </a:pPr>
            <a:r>
              <a:rPr lang="en-US" b="1" dirty="0"/>
              <a:t>In your Inbox, click the Open In New Window button on the View Tab (Outlook opens a second occurrence of your Inbox,</a:t>
            </a:r>
          </a:p>
          <a:p>
            <a:pPr marL="354419" indent="-354419">
              <a:spcBef>
                <a:spcPts val="620"/>
              </a:spcBef>
              <a:buFont typeface="+mj-lt"/>
              <a:buAutoNum type="arabicPeriod"/>
            </a:pPr>
            <a:r>
              <a:rPr lang="en-US" b="1" dirty="0"/>
              <a:t>In the new Inbox window, click your Calendar in the Folders Pane (Outlook opens your calendar in the window),</a:t>
            </a:r>
          </a:p>
          <a:p>
            <a:pPr marL="354419" indent="-354419">
              <a:spcBef>
                <a:spcPts val="620"/>
              </a:spcBef>
              <a:buFont typeface="+mj-lt"/>
              <a:buAutoNum type="arabicPeriod"/>
            </a:pPr>
            <a:r>
              <a:rPr lang="en-US" b="1" dirty="0"/>
              <a:t>Using the Windows Snap feature view your Inbox and Calendar Side-by-Side.</a:t>
            </a:r>
          </a:p>
          <a:p>
            <a:endParaRPr lang="en-US" sz="1600" b="1" u="sng" dirty="0"/>
          </a:p>
        </p:txBody>
      </p:sp>
      <p:sp>
        <p:nvSpPr>
          <p:cNvPr id="4" name="Slide Number Placeholder 3"/>
          <p:cNvSpPr>
            <a:spLocks noGrp="1"/>
          </p:cNvSpPr>
          <p:nvPr>
            <p:ph type="sldNum" sz="quarter" idx="10"/>
          </p:nvPr>
        </p:nvSpPr>
        <p:spPr/>
        <p:txBody>
          <a:bodyPr/>
          <a:lstStyle/>
          <a:p>
            <a:fld id="{1F5F5A73-64C4-46F8-B9B8-3F341B64EE42}" type="slidenum">
              <a:rPr lang="en-US" smtClean="0"/>
              <a:t>25</a:t>
            </a:fld>
            <a:endParaRPr lang="en-US"/>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173" y="4929081"/>
            <a:ext cx="1715992" cy="2226422"/>
          </a:xfrm>
          <a:prstGeom prst="rect">
            <a:avLst/>
          </a:prstGeom>
          <a:effectLst>
            <a:glow rad="101600">
              <a:schemeClr val="accent1">
                <a:satMod val="175000"/>
                <a:alpha val="40000"/>
              </a:schemeClr>
            </a:glow>
          </a:effectLst>
        </p:spPr>
      </p:pic>
      <p:sp>
        <p:nvSpPr>
          <p:cNvPr id="9" name="Footer Placeholder 8"/>
          <p:cNvSpPr>
            <a:spLocks noGrp="1"/>
          </p:cNvSpPr>
          <p:nvPr>
            <p:ph type="ftr" sz="quarter" idx="11"/>
          </p:nvPr>
        </p:nvSpPr>
        <p:spPr/>
        <p:txBody>
          <a:bodyPr/>
          <a:lstStyle/>
          <a:p>
            <a:pPr>
              <a:defRPr/>
            </a:pPr>
            <a:r>
              <a:rPr lang="en-US"/>
              <a:t>ece.emory.edu | 404.727.6000 | ece@emory.edu</a:t>
            </a:r>
          </a:p>
        </p:txBody>
      </p:sp>
    </p:spTree>
    <p:extLst>
      <p:ext uri="{BB962C8B-B14F-4D97-AF65-F5344CB8AC3E}">
        <p14:creationId xmlns:p14="http://schemas.microsoft.com/office/powerpoint/2010/main" val="733134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65163"/>
            <a:ext cx="5780087" cy="3252787"/>
          </a:xfrm>
        </p:spPr>
      </p:sp>
      <p:sp>
        <p:nvSpPr>
          <p:cNvPr id="3" name="Notes Placeholder 2"/>
          <p:cNvSpPr>
            <a:spLocks noGrp="1"/>
          </p:cNvSpPr>
          <p:nvPr>
            <p:ph type="body" idx="1"/>
          </p:nvPr>
        </p:nvSpPr>
        <p:spPr>
          <a:xfrm>
            <a:off x="132000" y="3917714"/>
            <a:ext cx="4897177" cy="4999708"/>
          </a:xfrm>
        </p:spPr>
        <p:txBody>
          <a:bodyPr/>
          <a:lstStyle/>
          <a:p>
            <a:r>
              <a:rPr lang="en-US" sz="1600" b="1" u="sng" dirty="0"/>
              <a:t>Using Categories</a:t>
            </a:r>
          </a:p>
          <a:p>
            <a:pPr marL="236279" indent="-236279">
              <a:buFont typeface="+mj-lt"/>
              <a:buAutoNum type="arabicPeriod"/>
            </a:pPr>
            <a:r>
              <a:rPr lang="en-US" sz="1100" b="1" dirty="0"/>
              <a:t>Open a Contact and in the Contact Tab, click the Categories button in the Tags Group. You should and may assign a contact to multiple categories for tracking and grouping.</a:t>
            </a:r>
          </a:p>
          <a:p>
            <a:pPr marL="236279" indent="-236279">
              <a:buFont typeface="+mj-lt"/>
              <a:buAutoNum type="arabicPeriod"/>
            </a:pPr>
            <a:r>
              <a:rPr lang="en-US" sz="1100" b="1" dirty="0"/>
              <a:t> To assign a Category simply click one or more of your color items. Assign yourself to several Categories. Your category name and color appear at the top of your contact. </a:t>
            </a:r>
            <a:r>
              <a:rPr lang="en-US" sz="1100" dirty="0"/>
              <a:t>You can create, edit, and delete category choices by clicking the </a:t>
            </a:r>
            <a:r>
              <a:rPr lang="en-US" sz="1100" b="1" i="1" dirty="0"/>
              <a:t>All Categories button. </a:t>
            </a:r>
          </a:p>
          <a:p>
            <a:endParaRPr lang="en-US" sz="1100" b="1" i="1" dirty="0"/>
          </a:p>
          <a:p>
            <a:pPr lvl="0"/>
            <a:r>
              <a:rPr lang="en-US" sz="1100" b="1" i="1" dirty="0"/>
              <a:t>Let’s create your own Category.</a:t>
            </a:r>
            <a:endParaRPr lang="en-US" sz="1100" dirty="0"/>
          </a:p>
          <a:p>
            <a:pPr marL="235572" indent="-235572">
              <a:buFont typeface="+mj-lt"/>
              <a:buAutoNum type="arabicPeriod"/>
            </a:pPr>
            <a:r>
              <a:rPr lang="en-US" sz="1100" b="1" dirty="0"/>
              <a:t>Click the All Categories. . .  button and the Color Categories pane appears.</a:t>
            </a:r>
          </a:p>
          <a:p>
            <a:pPr marL="235572" indent="-235572">
              <a:buFont typeface="+mj-lt"/>
              <a:buAutoNum type="arabicPeriod"/>
            </a:pPr>
            <a:r>
              <a:rPr lang="en-US" sz="1100" b="1" dirty="0"/>
              <a:t>Click the New button and Add a New Category as I am accomplishing for Outlook.  Type your New Category Name, choose a color and assign a Shortcut key if you like. </a:t>
            </a:r>
          </a:p>
          <a:p>
            <a:pPr marL="235572" indent="-235572">
              <a:buFont typeface="+mj-lt"/>
              <a:buAutoNum type="arabicPeriod"/>
            </a:pPr>
            <a:r>
              <a:rPr lang="en-US" sz="1100" b="1" dirty="0"/>
              <a:t>Click OK for Outlook to accept and use your new category.</a:t>
            </a:r>
          </a:p>
          <a:p>
            <a:pPr marL="235572" indent="-235572">
              <a:buFont typeface="+mj-lt"/>
              <a:buAutoNum type="arabicPeriod"/>
            </a:pPr>
            <a:r>
              <a:rPr lang="en-US" sz="1100" b="1" dirty="0"/>
              <a:t>You can select a Category and Delete it or you may Rename a Category using the Rename button.</a:t>
            </a:r>
          </a:p>
          <a:p>
            <a:pPr marL="235572" indent="-235572">
              <a:buFont typeface="+mj-lt"/>
              <a:buAutoNum type="arabicPeriod"/>
            </a:pPr>
            <a:r>
              <a:rPr lang="en-US" sz="1100" b="1" dirty="0"/>
              <a:t> Click OK to exit the Color Categories Pane. Click the Save and Close Button for your Contact or Calendar item you are using Categories. Now, you may use your category on any Outlook item.</a:t>
            </a:r>
          </a:p>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26</a:t>
            </a:fld>
            <a:endParaRPr lang="en-US"/>
          </a:p>
        </p:txBody>
      </p:sp>
      <p:pic>
        <p:nvPicPr>
          <p:cNvPr id="6" name="Picture 5"/>
          <p:cNvPicPr>
            <a:picLocks noChangeAspect="1"/>
          </p:cNvPicPr>
          <p:nvPr/>
        </p:nvPicPr>
        <p:blipFill>
          <a:blip r:embed="rId3"/>
          <a:stretch>
            <a:fillRect/>
          </a:stretch>
        </p:blipFill>
        <p:spPr>
          <a:xfrm>
            <a:off x="5029177" y="7453039"/>
            <a:ext cx="2244833" cy="1726857"/>
          </a:xfrm>
          <a:prstGeom prst="rect">
            <a:avLst/>
          </a:prstGeom>
          <a:effectLst>
            <a:glow rad="101600">
              <a:schemeClr val="accent1">
                <a:satMod val="175000"/>
                <a:alpha val="40000"/>
              </a:schemeClr>
            </a:glow>
          </a:effectLst>
        </p:spPr>
      </p:pic>
      <p:grpSp>
        <p:nvGrpSpPr>
          <p:cNvPr id="11" name="Group 10"/>
          <p:cNvGrpSpPr/>
          <p:nvPr/>
        </p:nvGrpSpPr>
        <p:grpSpPr>
          <a:xfrm>
            <a:off x="5879860" y="4099754"/>
            <a:ext cx="1213920" cy="3130774"/>
            <a:chOff x="0" y="0"/>
            <a:chExt cx="1123950" cy="3133725"/>
          </a:xfrm>
          <a:effectLst>
            <a:glow rad="101600">
              <a:schemeClr val="accent1">
                <a:satMod val="175000"/>
                <a:alpha val="40000"/>
              </a:schemeClr>
            </a:glow>
          </a:effectLst>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25" y="0"/>
              <a:ext cx="1076325" cy="3086100"/>
            </a:xfrm>
            <a:prstGeom prst="rect">
              <a:avLst/>
            </a:prstGeom>
            <a:noFill/>
            <a:ln>
              <a:noFill/>
            </a:ln>
          </p:spPr>
        </p:pic>
        <p:sp>
          <p:nvSpPr>
            <p:cNvPr id="15" name="Oval 14"/>
            <p:cNvSpPr>
              <a:spLocks noChangeArrowheads="1"/>
            </p:cNvSpPr>
            <p:nvPr/>
          </p:nvSpPr>
          <p:spPr bwMode="auto">
            <a:xfrm>
              <a:off x="0" y="2781300"/>
              <a:ext cx="885825" cy="3524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0" name="Footer Placeholder 9"/>
          <p:cNvSpPr>
            <a:spLocks noGrp="1"/>
          </p:cNvSpPr>
          <p:nvPr>
            <p:ph type="ftr" sz="quarter" idx="11"/>
          </p:nvPr>
        </p:nvSpPr>
        <p:spPr/>
        <p:txBody>
          <a:bodyPr/>
          <a:lstStyle/>
          <a:p>
            <a:pPr>
              <a:defRPr/>
            </a:pPr>
            <a:r>
              <a:rPr lang="en-US"/>
              <a:t>ece.emory.edu | 404.727.6000 | ece@emory.edu</a:t>
            </a:r>
          </a:p>
        </p:txBody>
      </p:sp>
    </p:spTree>
    <p:extLst>
      <p:ext uri="{BB962C8B-B14F-4D97-AF65-F5344CB8AC3E}">
        <p14:creationId xmlns:p14="http://schemas.microsoft.com/office/powerpoint/2010/main" val="3573803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65163"/>
            <a:ext cx="5780087" cy="3252787"/>
          </a:xfrm>
        </p:spPr>
      </p:sp>
      <p:sp>
        <p:nvSpPr>
          <p:cNvPr id="3" name="Notes Placeholder 2"/>
          <p:cNvSpPr>
            <a:spLocks noGrp="1"/>
          </p:cNvSpPr>
          <p:nvPr>
            <p:ph type="body" idx="1"/>
          </p:nvPr>
        </p:nvSpPr>
        <p:spPr>
          <a:xfrm>
            <a:off x="369597" y="4098413"/>
            <a:ext cx="4520862" cy="4876564"/>
          </a:xfrm>
        </p:spPr>
        <p:txBody>
          <a:bodyPr/>
          <a:lstStyle/>
          <a:p>
            <a:r>
              <a:rPr lang="en-US" sz="1600" b="1" u="sng" dirty="0"/>
              <a:t>Using Email Conditional Formatting</a:t>
            </a:r>
          </a:p>
          <a:p>
            <a:pPr marL="236279" indent="-236279">
              <a:buFont typeface="+mj-lt"/>
              <a:buAutoNum type="arabicPeriod"/>
            </a:pPr>
            <a:r>
              <a:rPr lang="en-US" sz="1100" b="1" dirty="0"/>
              <a:t>You should have your Email and Inbox in view. </a:t>
            </a:r>
          </a:p>
          <a:p>
            <a:pPr marL="236279" indent="-236279">
              <a:buFont typeface="+mj-lt"/>
              <a:buAutoNum type="arabicPeriod"/>
            </a:pPr>
            <a:r>
              <a:rPr lang="en-US" sz="1100" b="1" dirty="0"/>
              <a:t>Click the View Tab and Click the View Settings Button.</a:t>
            </a:r>
          </a:p>
          <a:p>
            <a:pPr marL="236279" indent="-236279">
              <a:buFont typeface="+mj-lt"/>
              <a:buAutoNum type="arabicPeriod"/>
            </a:pPr>
            <a:r>
              <a:rPr lang="en-US" sz="1100" b="1" dirty="0"/>
              <a:t>The Advance View Settings Message Pane opens.</a:t>
            </a:r>
          </a:p>
          <a:p>
            <a:pPr marL="236279" indent="-236279">
              <a:buFont typeface="+mj-lt"/>
              <a:buAutoNum type="arabicPeriod"/>
            </a:pPr>
            <a:r>
              <a:rPr lang="en-US" sz="1100" b="1" dirty="0"/>
              <a:t>Click Conditional Formatting and the Conditional Formatting Pane opens.  There are several formats that Outlook uses by default, such as your unread messages being bold.  With  my Unread messages selected, I clicked the Font button to change my formatting so my unread messages will use the color red and include the bold. </a:t>
            </a:r>
          </a:p>
          <a:p>
            <a:pPr marL="236279" indent="-236279">
              <a:buFont typeface="+mj-lt"/>
              <a:buAutoNum type="arabicPeriod"/>
            </a:pPr>
            <a:r>
              <a:rPr lang="en-US" sz="1100" b="1" dirty="0"/>
              <a:t>I have added new Conditional Formatting that once I read a message the message </a:t>
            </a:r>
            <a:r>
              <a:rPr lang="en-US" sz="1100" b="1" dirty="0" err="1"/>
              <a:t>unbolds</a:t>
            </a:r>
            <a:r>
              <a:rPr lang="en-US" sz="1100" b="1" dirty="0"/>
              <a:t> but changes color based on the account that I received the message</a:t>
            </a:r>
          </a:p>
          <a:p>
            <a:pPr marL="236279" indent="-236279">
              <a:buFont typeface="+mj-lt"/>
              <a:buAutoNum type="arabicPeriod"/>
            </a:pPr>
            <a:r>
              <a:rPr lang="en-US" sz="1100" b="1" dirty="0"/>
              <a:t> I created the new Conditional Formatting by clicking the Add button at the Conditional Formatting pane.  I gave the action a name, changed my font to purple, and then clicked the condition button and from the filter pane entered the criteria for the formatting. I clicked OK several times and any messages from this account the font turned purple.</a:t>
            </a:r>
          </a:p>
          <a:p>
            <a:r>
              <a:rPr lang="en-US" sz="1100" b="1" dirty="0"/>
              <a:t> </a:t>
            </a:r>
          </a:p>
          <a:p>
            <a:r>
              <a:rPr lang="en-US" sz="1100" b="1" dirty="0"/>
              <a:t>You may set all types of formatting based on who the message is from, accounts, and many choices.</a:t>
            </a:r>
          </a:p>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27</a:t>
            </a:fld>
            <a:endParaRPr lang="en-US" dirty="0"/>
          </a:p>
        </p:txBody>
      </p:sp>
      <p:pic>
        <p:nvPicPr>
          <p:cNvPr id="9" name="Picture 8"/>
          <p:cNvPicPr/>
          <p:nvPr/>
        </p:nvPicPr>
        <p:blipFill rotWithShape="1">
          <a:blip r:embed="rId3"/>
          <a:srcRect t="4615" r="70353" b="54616"/>
          <a:stretch/>
        </p:blipFill>
        <p:spPr bwMode="auto">
          <a:xfrm>
            <a:off x="5042377" y="4639413"/>
            <a:ext cx="1927191" cy="1804157"/>
          </a:xfrm>
          <a:prstGeom prst="rect">
            <a:avLst/>
          </a:prstGeom>
          <a:ln>
            <a:noFill/>
          </a:ln>
          <a:effectLst>
            <a:glow rad="101600">
              <a:schemeClr val="accent1">
                <a:satMod val="175000"/>
                <a:alpha val="40000"/>
              </a:schemeClr>
            </a:glow>
          </a:effectLst>
          <a:extLst>
            <a:ext uri="{53640926-AAD7-44D8-BBD7-CCE9431645EC}">
              <a14:shadowObscured xmlns:a14="http://schemas.microsoft.com/office/drawing/2010/main"/>
            </a:ext>
          </a:extLst>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052263" y="6624435"/>
            <a:ext cx="1917305" cy="2440974"/>
          </a:xfrm>
          <a:prstGeom prst="rect">
            <a:avLst/>
          </a:prstGeom>
          <a:effectLst>
            <a:glow rad="101600">
              <a:schemeClr val="accent1">
                <a:satMod val="175000"/>
                <a:alpha val="40000"/>
              </a:schemeClr>
            </a:glow>
          </a:effectLst>
        </p:spPr>
      </p:pic>
      <p:sp>
        <p:nvSpPr>
          <p:cNvPr id="11" name="Footer Placeholder 10"/>
          <p:cNvSpPr>
            <a:spLocks noGrp="1"/>
          </p:cNvSpPr>
          <p:nvPr>
            <p:ph type="ftr" sz="quarter" idx="11"/>
          </p:nvPr>
        </p:nvSpPr>
        <p:spPr/>
        <p:txBody>
          <a:bodyPr/>
          <a:lstStyle/>
          <a:p>
            <a:pPr>
              <a:defRPr/>
            </a:pPr>
            <a:r>
              <a:rPr lang="en-US"/>
              <a:t>ece.emory.edu | 404.727.6000 | ece@emory.edu</a:t>
            </a:r>
          </a:p>
        </p:txBody>
      </p:sp>
    </p:spTree>
    <p:extLst>
      <p:ext uri="{BB962C8B-B14F-4D97-AF65-F5344CB8AC3E}">
        <p14:creationId xmlns:p14="http://schemas.microsoft.com/office/powerpoint/2010/main" val="162022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419100" y="703263"/>
            <a:ext cx="6238875" cy="3509962"/>
          </a:xfrm>
          <a:ln/>
        </p:spPr>
      </p:sp>
      <p:sp>
        <p:nvSpPr>
          <p:cNvPr id="45059" name="Notes Placeholder 2"/>
          <p:cNvSpPr>
            <a:spLocks noGrp="1"/>
          </p:cNvSpPr>
          <p:nvPr>
            <p:ph type="body" idx="1"/>
          </p:nvPr>
        </p:nvSpPr>
        <p:spPr>
          <a:noFill/>
        </p:spPr>
        <p:txBody>
          <a:bodyPr/>
          <a:lstStyle/>
          <a:p>
            <a:endParaRPr lang="en-US"/>
          </a:p>
        </p:txBody>
      </p:sp>
      <p:sp>
        <p:nvSpPr>
          <p:cNvPr id="45060"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0566" indent="-284833" eaLnBrk="0" hangingPunct="0">
              <a:defRPr>
                <a:solidFill>
                  <a:schemeClr val="tx1"/>
                </a:solidFill>
                <a:latin typeface="Arial" charset="0"/>
              </a:defRPr>
            </a:lvl2pPr>
            <a:lvl3pPr marL="1139332" indent="-227866" eaLnBrk="0" hangingPunct="0">
              <a:defRPr>
                <a:solidFill>
                  <a:schemeClr val="tx1"/>
                </a:solidFill>
                <a:latin typeface="Arial" charset="0"/>
              </a:defRPr>
            </a:lvl3pPr>
            <a:lvl4pPr marL="1595065" indent="-227866" eaLnBrk="0" hangingPunct="0">
              <a:defRPr>
                <a:solidFill>
                  <a:schemeClr val="tx1"/>
                </a:solidFill>
                <a:latin typeface="Arial" charset="0"/>
              </a:defRPr>
            </a:lvl4pPr>
            <a:lvl5pPr marL="2050798" indent="-227866" eaLnBrk="0" hangingPunct="0">
              <a:defRPr>
                <a:solidFill>
                  <a:schemeClr val="tx1"/>
                </a:solidFill>
                <a:latin typeface="Arial" charset="0"/>
              </a:defRPr>
            </a:lvl5pPr>
            <a:lvl6pPr marL="2506531" indent="-227866" eaLnBrk="0" fontAlgn="base" hangingPunct="0">
              <a:spcBef>
                <a:spcPct val="0"/>
              </a:spcBef>
              <a:spcAft>
                <a:spcPct val="0"/>
              </a:spcAft>
              <a:defRPr>
                <a:solidFill>
                  <a:schemeClr val="tx1"/>
                </a:solidFill>
                <a:latin typeface="Arial" charset="0"/>
              </a:defRPr>
            </a:lvl6pPr>
            <a:lvl7pPr marL="2962263" indent="-227866" eaLnBrk="0" fontAlgn="base" hangingPunct="0">
              <a:spcBef>
                <a:spcPct val="0"/>
              </a:spcBef>
              <a:spcAft>
                <a:spcPct val="0"/>
              </a:spcAft>
              <a:defRPr>
                <a:solidFill>
                  <a:schemeClr val="tx1"/>
                </a:solidFill>
                <a:latin typeface="Arial" charset="0"/>
              </a:defRPr>
            </a:lvl7pPr>
            <a:lvl8pPr marL="3417996" indent="-227866" eaLnBrk="0" fontAlgn="base" hangingPunct="0">
              <a:spcBef>
                <a:spcPct val="0"/>
              </a:spcBef>
              <a:spcAft>
                <a:spcPct val="0"/>
              </a:spcAft>
              <a:defRPr>
                <a:solidFill>
                  <a:schemeClr val="tx1"/>
                </a:solidFill>
                <a:latin typeface="Arial" charset="0"/>
              </a:defRPr>
            </a:lvl8pPr>
            <a:lvl9pPr marL="3873729" indent="-227866" eaLnBrk="0" fontAlgn="base" hangingPunct="0">
              <a:spcBef>
                <a:spcPct val="0"/>
              </a:spcBef>
              <a:spcAft>
                <a:spcPct val="0"/>
              </a:spcAft>
              <a:defRPr>
                <a:solidFill>
                  <a:schemeClr val="tx1"/>
                </a:solidFill>
                <a:latin typeface="Arial" charset="0"/>
              </a:defRPr>
            </a:lvl9pPr>
          </a:lstStyle>
          <a:p>
            <a:pPr eaLnBrk="1" hangingPunct="1"/>
            <a:r>
              <a:rPr lang="en-US"/>
              <a:t>404-299-1706/404-403-5391</a:t>
            </a:r>
          </a:p>
        </p:txBody>
      </p:sp>
      <p:sp>
        <p:nvSpPr>
          <p:cNvPr id="45061" name="Date Placeholder 4"/>
          <p:cNvSpPr>
            <a:spLocks noGrp="1"/>
          </p:cNvSpPr>
          <p:nvPr>
            <p:ph type="dt" sz="quarter" idx="1"/>
          </p:nvPr>
        </p:nvSpPr>
        <p:spPr>
          <a:noFill/>
        </p:spPr>
        <p:txBody>
          <a:bodyPr/>
          <a:lstStyle>
            <a:lvl1pPr eaLnBrk="0" hangingPunct="0">
              <a:defRPr>
                <a:solidFill>
                  <a:schemeClr val="tx1"/>
                </a:solidFill>
                <a:latin typeface="Arial" charset="0"/>
              </a:defRPr>
            </a:lvl1pPr>
            <a:lvl2pPr marL="740566" indent="-284833" eaLnBrk="0" hangingPunct="0">
              <a:defRPr>
                <a:solidFill>
                  <a:schemeClr val="tx1"/>
                </a:solidFill>
                <a:latin typeface="Arial" charset="0"/>
              </a:defRPr>
            </a:lvl2pPr>
            <a:lvl3pPr marL="1139332" indent="-227866" eaLnBrk="0" hangingPunct="0">
              <a:defRPr>
                <a:solidFill>
                  <a:schemeClr val="tx1"/>
                </a:solidFill>
                <a:latin typeface="Arial" charset="0"/>
              </a:defRPr>
            </a:lvl3pPr>
            <a:lvl4pPr marL="1595065" indent="-227866" eaLnBrk="0" hangingPunct="0">
              <a:defRPr>
                <a:solidFill>
                  <a:schemeClr val="tx1"/>
                </a:solidFill>
                <a:latin typeface="Arial" charset="0"/>
              </a:defRPr>
            </a:lvl4pPr>
            <a:lvl5pPr marL="2050798" indent="-227866" eaLnBrk="0" hangingPunct="0">
              <a:defRPr>
                <a:solidFill>
                  <a:schemeClr val="tx1"/>
                </a:solidFill>
                <a:latin typeface="Arial" charset="0"/>
              </a:defRPr>
            </a:lvl5pPr>
            <a:lvl6pPr marL="2506531" indent="-227866" eaLnBrk="0" fontAlgn="base" hangingPunct="0">
              <a:spcBef>
                <a:spcPct val="0"/>
              </a:spcBef>
              <a:spcAft>
                <a:spcPct val="0"/>
              </a:spcAft>
              <a:defRPr>
                <a:solidFill>
                  <a:schemeClr val="tx1"/>
                </a:solidFill>
                <a:latin typeface="Arial" charset="0"/>
              </a:defRPr>
            </a:lvl6pPr>
            <a:lvl7pPr marL="2962263" indent="-227866" eaLnBrk="0" fontAlgn="base" hangingPunct="0">
              <a:spcBef>
                <a:spcPct val="0"/>
              </a:spcBef>
              <a:spcAft>
                <a:spcPct val="0"/>
              </a:spcAft>
              <a:defRPr>
                <a:solidFill>
                  <a:schemeClr val="tx1"/>
                </a:solidFill>
                <a:latin typeface="Arial" charset="0"/>
              </a:defRPr>
            </a:lvl7pPr>
            <a:lvl8pPr marL="3417996" indent="-227866" eaLnBrk="0" fontAlgn="base" hangingPunct="0">
              <a:spcBef>
                <a:spcPct val="0"/>
              </a:spcBef>
              <a:spcAft>
                <a:spcPct val="0"/>
              </a:spcAft>
              <a:defRPr>
                <a:solidFill>
                  <a:schemeClr val="tx1"/>
                </a:solidFill>
                <a:latin typeface="Arial" charset="0"/>
              </a:defRPr>
            </a:lvl8pPr>
            <a:lvl9pPr marL="3873729" indent="-227866" eaLnBrk="0" fontAlgn="base" hangingPunct="0">
              <a:spcBef>
                <a:spcPct val="0"/>
              </a:spcBef>
              <a:spcAft>
                <a:spcPct val="0"/>
              </a:spcAft>
              <a:defRPr>
                <a:solidFill>
                  <a:schemeClr val="tx1"/>
                </a:solidFill>
                <a:latin typeface="Arial" charset="0"/>
              </a:defRPr>
            </a:lvl9pPr>
          </a:lstStyle>
          <a:p>
            <a:pPr eaLnBrk="1" hangingPunct="1"/>
            <a:fld id="{82FD364C-A925-4317-AEB6-FBB7C091B94D}" type="datetime4">
              <a:rPr lang="en-US"/>
              <a:pPr eaLnBrk="1" hangingPunct="1"/>
              <a:t>August 5, 2018</a:t>
            </a:fld>
            <a:endParaRPr lang="en-US"/>
          </a:p>
        </p:txBody>
      </p:sp>
      <p:sp>
        <p:nvSpPr>
          <p:cNvPr id="45062" name="Footer Placeholder 5"/>
          <p:cNvSpPr>
            <a:spLocks noGrp="1"/>
          </p:cNvSpPr>
          <p:nvPr>
            <p:ph type="ftr" sz="quarter" idx="4"/>
          </p:nvPr>
        </p:nvSpPr>
        <p:spPr>
          <a:noFill/>
        </p:spPr>
        <p:txBody>
          <a:bodyPr/>
          <a:lstStyle>
            <a:lvl1pPr eaLnBrk="0" hangingPunct="0">
              <a:defRPr>
                <a:solidFill>
                  <a:schemeClr val="tx1"/>
                </a:solidFill>
                <a:latin typeface="Arial" charset="0"/>
              </a:defRPr>
            </a:lvl1pPr>
            <a:lvl2pPr marL="740566" indent="-284833" eaLnBrk="0" hangingPunct="0">
              <a:defRPr>
                <a:solidFill>
                  <a:schemeClr val="tx1"/>
                </a:solidFill>
                <a:latin typeface="Arial" charset="0"/>
              </a:defRPr>
            </a:lvl2pPr>
            <a:lvl3pPr marL="1139332" indent="-227866" eaLnBrk="0" hangingPunct="0">
              <a:defRPr>
                <a:solidFill>
                  <a:schemeClr val="tx1"/>
                </a:solidFill>
                <a:latin typeface="Arial" charset="0"/>
              </a:defRPr>
            </a:lvl3pPr>
            <a:lvl4pPr marL="1595065" indent="-227866" eaLnBrk="0" hangingPunct="0">
              <a:defRPr>
                <a:solidFill>
                  <a:schemeClr val="tx1"/>
                </a:solidFill>
                <a:latin typeface="Arial" charset="0"/>
              </a:defRPr>
            </a:lvl4pPr>
            <a:lvl5pPr marL="2050798" indent="-227866" eaLnBrk="0" hangingPunct="0">
              <a:defRPr>
                <a:solidFill>
                  <a:schemeClr val="tx1"/>
                </a:solidFill>
                <a:latin typeface="Arial" charset="0"/>
              </a:defRPr>
            </a:lvl5pPr>
            <a:lvl6pPr marL="2506531" indent="-227866" eaLnBrk="0" fontAlgn="base" hangingPunct="0">
              <a:spcBef>
                <a:spcPct val="0"/>
              </a:spcBef>
              <a:spcAft>
                <a:spcPct val="0"/>
              </a:spcAft>
              <a:defRPr>
                <a:solidFill>
                  <a:schemeClr val="tx1"/>
                </a:solidFill>
                <a:latin typeface="Arial" charset="0"/>
              </a:defRPr>
            </a:lvl6pPr>
            <a:lvl7pPr marL="2962263" indent="-227866" eaLnBrk="0" fontAlgn="base" hangingPunct="0">
              <a:spcBef>
                <a:spcPct val="0"/>
              </a:spcBef>
              <a:spcAft>
                <a:spcPct val="0"/>
              </a:spcAft>
              <a:defRPr>
                <a:solidFill>
                  <a:schemeClr val="tx1"/>
                </a:solidFill>
                <a:latin typeface="Arial" charset="0"/>
              </a:defRPr>
            </a:lvl7pPr>
            <a:lvl8pPr marL="3417996" indent="-227866" eaLnBrk="0" fontAlgn="base" hangingPunct="0">
              <a:spcBef>
                <a:spcPct val="0"/>
              </a:spcBef>
              <a:spcAft>
                <a:spcPct val="0"/>
              </a:spcAft>
              <a:defRPr>
                <a:solidFill>
                  <a:schemeClr val="tx1"/>
                </a:solidFill>
                <a:latin typeface="Arial" charset="0"/>
              </a:defRPr>
            </a:lvl8pPr>
            <a:lvl9pPr marL="3873729" indent="-227866" eaLnBrk="0" fontAlgn="base" hangingPunct="0">
              <a:spcBef>
                <a:spcPct val="0"/>
              </a:spcBef>
              <a:spcAft>
                <a:spcPct val="0"/>
              </a:spcAft>
              <a:defRPr>
                <a:solidFill>
                  <a:schemeClr val="tx1"/>
                </a:solidFill>
                <a:latin typeface="Arial" charset="0"/>
              </a:defRPr>
            </a:lvl9pPr>
          </a:lstStyle>
          <a:p>
            <a:pPr eaLnBrk="1" hangingPunct="1"/>
            <a:r>
              <a:rPr lang="en-US"/>
              <a:t>greg@gregcreech.com</a:t>
            </a:r>
          </a:p>
        </p:txBody>
      </p:sp>
      <p:sp>
        <p:nvSpPr>
          <p:cNvPr id="45063" name="Slide Number Placeholder 6"/>
          <p:cNvSpPr>
            <a:spLocks noGrp="1"/>
          </p:cNvSpPr>
          <p:nvPr>
            <p:ph type="sldNum" sz="quarter" idx="5"/>
          </p:nvPr>
        </p:nvSpPr>
        <p:spPr>
          <a:noFill/>
        </p:spPr>
        <p:txBody>
          <a:bodyPr/>
          <a:lstStyle>
            <a:lvl1pPr eaLnBrk="0" hangingPunct="0">
              <a:defRPr>
                <a:solidFill>
                  <a:schemeClr val="tx1"/>
                </a:solidFill>
                <a:latin typeface="Arial" charset="0"/>
              </a:defRPr>
            </a:lvl1pPr>
            <a:lvl2pPr marL="740566" indent="-284833" eaLnBrk="0" hangingPunct="0">
              <a:defRPr>
                <a:solidFill>
                  <a:schemeClr val="tx1"/>
                </a:solidFill>
                <a:latin typeface="Arial" charset="0"/>
              </a:defRPr>
            </a:lvl2pPr>
            <a:lvl3pPr marL="1139332" indent="-227866" eaLnBrk="0" hangingPunct="0">
              <a:defRPr>
                <a:solidFill>
                  <a:schemeClr val="tx1"/>
                </a:solidFill>
                <a:latin typeface="Arial" charset="0"/>
              </a:defRPr>
            </a:lvl3pPr>
            <a:lvl4pPr marL="1595065" indent="-227866" eaLnBrk="0" hangingPunct="0">
              <a:defRPr>
                <a:solidFill>
                  <a:schemeClr val="tx1"/>
                </a:solidFill>
                <a:latin typeface="Arial" charset="0"/>
              </a:defRPr>
            </a:lvl4pPr>
            <a:lvl5pPr marL="2050798" indent="-227866" eaLnBrk="0" hangingPunct="0">
              <a:defRPr>
                <a:solidFill>
                  <a:schemeClr val="tx1"/>
                </a:solidFill>
                <a:latin typeface="Arial" charset="0"/>
              </a:defRPr>
            </a:lvl5pPr>
            <a:lvl6pPr marL="2506531" indent="-227866" eaLnBrk="0" fontAlgn="base" hangingPunct="0">
              <a:spcBef>
                <a:spcPct val="0"/>
              </a:spcBef>
              <a:spcAft>
                <a:spcPct val="0"/>
              </a:spcAft>
              <a:defRPr>
                <a:solidFill>
                  <a:schemeClr val="tx1"/>
                </a:solidFill>
                <a:latin typeface="Arial" charset="0"/>
              </a:defRPr>
            </a:lvl6pPr>
            <a:lvl7pPr marL="2962263" indent="-227866" eaLnBrk="0" fontAlgn="base" hangingPunct="0">
              <a:spcBef>
                <a:spcPct val="0"/>
              </a:spcBef>
              <a:spcAft>
                <a:spcPct val="0"/>
              </a:spcAft>
              <a:defRPr>
                <a:solidFill>
                  <a:schemeClr val="tx1"/>
                </a:solidFill>
                <a:latin typeface="Arial" charset="0"/>
              </a:defRPr>
            </a:lvl7pPr>
            <a:lvl8pPr marL="3417996" indent="-227866" eaLnBrk="0" fontAlgn="base" hangingPunct="0">
              <a:spcBef>
                <a:spcPct val="0"/>
              </a:spcBef>
              <a:spcAft>
                <a:spcPct val="0"/>
              </a:spcAft>
              <a:defRPr>
                <a:solidFill>
                  <a:schemeClr val="tx1"/>
                </a:solidFill>
                <a:latin typeface="Arial" charset="0"/>
              </a:defRPr>
            </a:lvl8pPr>
            <a:lvl9pPr marL="3873729" indent="-227866" eaLnBrk="0" fontAlgn="base" hangingPunct="0">
              <a:spcBef>
                <a:spcPct val="0"/>
              </a:spcBef>
              <a:spcAft>
                <a:spcPct val="0"/>
              </a:spcAft>
              <a:defRPr>
                <a:solidFill>
                  <a:schemeClr val="tx1"/>
                </a:solidFill>
                <a:latin typeface="Arial" charset="0"/>
              </a:defRPr>
            </a:lvl9pPr>
          </a:lstStyle>
          <a:p>
            <a:pPr eaLnBrk="1" hangingPunct="1"/>
            <a:fld id="{364AB115-B384-47AC-A83E-D131DB233DB0}" type="slidenum">
              <a:rPr lang="en-US"/>
              <a:pPr eaLnBrk="1" hangingPunct="1"/>
              <a:t>28</a:t>
            </a:fld>
            <a:endParaRPr lang="en-US"/>
          </a:p>
        </p:txBody>
      </p:sp>
    </p:spTree>
    <p:extLst>
      <p:ext uri="{BB962C8B-B14F-4D97-AF65-F5344CB8AC3E}">
        <p14:creationId xmlns:p14="http://schemas.microsoft.com/office/powerpoint/2010/main" val="306957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3</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321597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4</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229816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5</a:t>
            </a:fld>
            <a:endParaRPr lang="en-US"/>
          </a:p>
        </p:txBody>
      </p:sp>
      <p:pic>
        <p:nvPicPr>
          <p:cNvPr id="6" name="Picture 5"/>
          <p:cNvPicPr/>
          <p:nvPr/>
        </p:nvPicPr>
        <p:blipFill rotWithShape="1">
          <a:blip r:embed="rId3"/>
          <a:srcRect l="77430" t="3889" r="8681" b="55278"/>
          <a:stretch/>
        </p:blipFill>
        <p:spPr bwMode="auto">
          <a:xfrm>
            <a:off x="2659465" y="5617846"/>
            <a:ext cx="1758146" cy="2873602"/>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41629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Backstage view opens from the File Tab. This is called Backstage because none of the Ribbon tabs are visible and you cannot edit your file, so you are backstage.  A feature I like using having my last number of documents visible in the navigation pane of Backstage view. This is set as shown below through your Options button, the Advanced item, and the Display section.</a:t>
            </a:r>
          </a:p>
        </p:txBody>
      </p:sp>
      <p:sp>
        <p:nvSpPr>
          <p:cNvPr id="4" name="Slide Number Placeholder 3"/>
          <p:cNvSpPr>
            <a:spLocks noGrp="1"/>
          </p:cNvSpPr>
          <p:nvPr>
            <p:ph type="sldNum" sz="quarter" idx="10"/>
          </p:nvPr>
        </p:nvSpPr>
        <p:spPr/>
        <p:txBody>
          <a:bodyPr/>
          <a:lstStyle/>
          <a:p>
            <a:fld id="{1F5F5A73-64C4-46F8-B9B8-3F341B64EE42}" type="slidenum">
              <a:rPr lang="en-US" smtClean="0"/>
              <a:t>6</a:t>
            </a:fld>
            <a:endParaRPr lang="en-US"/>
          </a:p>
        </p:txBody>
      </p:sp>
      <p:pic>
        <p:nvPicPr>
          <p:cNvPr id="5" name="Picture 4"/>
          <p:cNvPicPr/>
          <p:nvPr/>
        </p:nvPicPr>
        <p:blipFill rotWithShape="1">
          <a:blip r:embed="rId3">
            <a:extLst>
              <a:ext uri="{28A0092B-C50C-407E-A947-70E740481C1C}">
                <a14:useLocalDpi xmlns:a14="http://schemas.microsoft.com/office/drawing/2010/main" val="0"/>
              </a:ext>
            </a:extLst>
          </a:blip>
          <a:srcRect l="20140" t="36830" r="26214" b="19741"/>
          <a:stretch/>
        </p:blipFill>
        <p:spPr bwMode="auto">
          <a:xfrm>
            <a:off x="1841350" y="6319264"/>
            <a:ext cx="3394375" cy="2223730"/>
          </a:xfrm>
          <a:prstGeom prst="rect">
            <a:avLst/>
          </a:prstGeom>
          <a:ln>
            <a:noFill/>
          </a:ln>
          <a:effectLst>
            <a:glow rad="139700">
              <a:schemeClr val="accent2">
                <a:satMod val="175000"/>
                <a:alpha val="40000"/>
              </a:schemeClr>
            </a:glow>
          </a:effectLst>
          <a:extLst>
            <a:ext uri="{53640926-AAD7-44D8-BBD7-CCE9431645EC}">
              <a14:shadowObscured xmlns:a14="http://schemas.microsoft.com/office/drawing/2010/main"/>
            </a:ext>
          </a:extLst>
        </p:spPr>
      </p:pic>
      <p:sp>
        <p:nvSpPr>
          <p:cNvPr id="6" name="Date Placeholder 5"/>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308118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7</a:t>
            </a:fld>
            <a:endParaRPr lang="en-US"/>
          </a:p>
        </p:txBody>
      </p:sp>
      <p:sp>
        <p:nvSpPr>
          <p:cNvPr id="6" name="Date Placeholder 5"/>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140082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8</a:t>
            </a:fld>
            <a:endParaRPr lang="en-US"/>
          </a:p>
        </p:txBody>
      </p:sp>
      <p:sp>
        <p:nvSpPr>
          <p:cNvPr id="6" name="Date Placeholder 5"/>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128729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9</a:t>
            </a:fld>
            <a:endParaRPr lang="en-US"/>
          </a:p>
        </p:txBody>
      </p:sp>
      <p:sp>
        <p:nvSpPr>
          <p:cNvPr id="6" name="Date Placeholder 5"/>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12590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404-299-1706/404-403-5391</a:t>
            </a:r>
          </a:p>
        </p:txBody>
      </p:sp>
      <p:sp>
        <p:nvSpPr>
          <p:cNvPr id="5" name="Footer Placeholder 4"/>
          <p:cNvSpPr>
            <a:spLocks noGrp="1"/>
          </p:cNvSpPr>
          <p:nvPr>
            <p:ph type="ftr" sz="quarter" idx="11"/>
          </p:nvPr>
        </p:nvSpPr>
        <p:spPr/>
        <p:txBody>
          <a:bodyPr/>
          <a:lstStyle/>
          <a:p>
            <a:r>
              <a:rPr lang="en-US"/>
              <a:t>gregcreech.com/gregcreech.biz </a:t>
            </a:r>
          </a:p>
        </p:txBody>
      </p:sp>
      <p:sp>
        <p:nvSpPr>
          <p:cNvPr id="6" name="Slide Number Placeholder 5"/>
          <p:cNvSpPr>
            <a:spLocks noGrp="1"/>
          </p:cNvSpPr>
          <p:nvPr>
            <p:ph type="sldNum" sz="quarter" idx="12"/>
          </p:nvPr>
        </p:nvSpPr>
        <p:spPr/>
        <p:txBody>
          <a:bodyPr/>
          <a:lstStyle/>
          <a:p>
            <a:fld id="{189E8BDE-8CBB-4848-A8F8-A6DCDEE471C8}"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62000"/>
            <a:ext cx="1524000" cy="1143000"/>
          </a:xfrm>
          <a:prstGeom prst="rect">
            <a:avLst/>
          </a:prstGeom>
        </p:spPr>
      </p:pic>
      <p:cxnSp>
        <p:nvCxnSpPr>
          <p:cNvPr id="9" name="Straight Connector 8"/>
          <p:cNvCxnSpPr/>
          <p:nvPr/>
        </p:nvCxnSpPr>
        <p:spPr>
          <a:xfrm>
            <a:off x="0" y="3429000"/>
            <a:ext cx="121920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2192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17638"/>
            <a:ext cx="10972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404-299-1706/404-403-5391</a:t>
            </a:r>
          </a:p>
        </p:txBody>
      </p:sp>
      <p:sp>
        <p:nvSpPr>
          <p:cNvPr id="5" name="Footer Placeholder 4"/>
          <p:cNvSpPr>
            <a:spLocks noGrp="1"/>
          </p:cNvSpPr>
          <p:nvPr>
            <p:ph type="ftr" sz="quarter" idx="11"/>
          </p:nvPr>
        </p:nvSpPr>
        <p:spPr/>
        <p:txBody>
          <a:bodyPr/>
          <a:lstStyle/>
          <a:p>
            <a:r>
              <a:rPr lang="en-US"/>
              <a:t>gregcreech.com/gregcreech.biz </a:t>
            </a:r>
          </a:p>
        </p:txBody>
      </p:sp>
      <p:sp>
        <p:nvSpPr>
          <p:cNvPr id="6" name="Slide Number Placeholder 5"/>
          <p:cNvSpPr>
            <a:spLocks noGrp="1"/>
          </p:cNvSpPr>
          <p:nvPr>
            <p:ph type="sldNum" sz="quarter" idx="12"/>
          </p:nvPr>
        </p:nvSpPr>
        <p:spPr/>
        <p:txBody>
          <a:bodyPr/>
          <a:lstStyle/>
          <a:p>
            <a:fld id="{189E8BDE-8CBB-4848-A8F8-A6DCDEE471C8}"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8" name="Straight Connector 7"/>
          <p:cNvCxnSpPr/>
          <p:nvPr/>
        </p:nvCxnSpPr>
        <p:spPr>
          <a:xfrm>
            <a:off x="0" y="1255059"/>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6240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17638"/>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7638"/>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404-299-1706/404-403-5391</a:t>
            </a:r>
          </a:p>
        </p:txBody>
      </p:sp>
      <p:sp>
        <p:nvSpPr>
          <p:cNvPr id="6" name="Footer Placeholder 5"/>
          <p:cNvSpPr>
            <a:spLocks noGrp="1"/>
          </p:cNvSpPr>
          <p:nvPr>
            <p:ph type="ftr" sz="quarter" idx="11"/>
          </p:nvPr>
        </p:nvSpPr>
        <p:spPr/>
        <p:txBody>
          <a:bodyPr/>
          <a:lstStyle/>
          <a:p>
            <a:r>
              <a:rPr lang="en-US"/>
              <a:t>gregcreech.com/gregcreech.biz </a:t>
            </a:r>
          </a:p>
        </p:txBody>
      </p:sp>
      <p:sp>
        <p:nvSpPr>
          <p:cNvPr id="7" name="Slide Number Placeholder 6"/>
          <p:cNvSpPr>
            <a:spLocks noGrp="1"/>
          </p:cNvSpPr>
          <p:nvPr>
            <p:ph type="sldNum" sz="quarter" idx="12"/>
          </p:nvPr>
        </p:nvSpPr>
        <p:spPr/>
        <p:txBody>
          <a:bodyPr/>
          <a:lstStyle/>
          <a:p>
            <a:fld id="{189E8BDE-8CBB-4848-A8F8-A6DCDEE471C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10" name="Straight Connector 9"/>
          <p:cNvCxnSpPr/>
          <p:nvPr/>
        </p:nvCxnSpPr>
        <p:spPr>
          <a:xfrm>
            <a:off x="0" y="1295400"/>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40443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404-299-1706/404-403-5391</a:t>
            </a:r>
          </a:p>
        </p:txBody>
      </p:sp>
      <p:sp>
        <p:nvSpPr>
          <p:cNvPr id="8" name="Footer Placeholder 7"/>
          <p:cNvSpPr>
            <a:spLocks noGrp="1"/>
          </p:cNvSpPr>
          <p:nvPr>
            <p:ph type="ftr" sz="quarter" idx="11"/>
          </p:nvPr>
        </p:nvSpPr>
        <p:spPr/>
        <p:txBody>
          <a:bodyPr/>
          <a:lstStyle/>
          <a:p>
            <a:r>
              <a:rPr lang="en-US"/>
              <a:t>gregcreech.com/gregcreech.biz </a:t>
            </a:r>
          </a:p>
        </p:txBody>
      </p:sp>
      <p:sp>
        <p:nvSpPr>
          <p:cNvPr id="9" name="Slide Number Placeholder 8"/>
          <p:cNvSpPr>
            <a:spLocks noGrp="1"/>
          </p:cNvSpPr>
          <p:nvPr>
            <p:ph type="sldNum" sz="quarter" idx="12"/>
          </p:nvPr>
        </p:nvSpPr>
        <p:spPr/>
        <p:txBody>
          <a:bodyPr/>
          <a:lstStyle/>
          <a:p>
            <a:fld id="{189E8BDE-8CBB-4848-A8F8-A6DCDEE471C8}"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11" name="Straight Connector 10"/>
          <p:cNvCxnSpPr/>
          <p:nvPr/>
        </p:nvCxnSpPr>
        <p:spPr>
          <a:xfrm>
            <a:off x="0" y="1295400"/>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1548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404-299-1706/404-403-5391</a:t>
            </a:r>
          </a:p>
        </p:txBody>
      </p:sp>
      <p:sp>
        <p:nvSpPr>
          <p:cNvPr id="4" name="Footer Placeholder 3"/>
          <p:cNvSpPr>
            <a:spLocks noGrp="1"/>
          </p:cNvSpPr>
          <p:nvPr>
            <p:ph type="ftr" sz="quarter" idx="11"/>
          </p:nvPr>
        </p:nvSpPr>
        <p:spPr/>
        <p:txBody>
          <a:bodyPr/>
          <a:lstStyle/>
          <a:p>
            <a:r>
              <a:rPr lang="en-US"/>
              <a:t>gregcreech.com/gregcreech.biz </a:t>
            </a:r>
          </a:p>
        </p:txBody>
      </p:sp>
      <p:sp>
        <p:nvSpPr>
          <p:cNvPr id="5" name="Slide Number Placeholder 4"/>
          <p:cNvSpPr>
            <a:spLocks noGrp="1"/>
          </p:cNvSpPr>
          <p:nvPr>
            <p:ph type="sldNum" sz="quarter" idx="12"/>
          </p:nvPr>
        </p:nvSpPr>
        <p:spPr/>
        <p:txBody>
          <a:bodyPr/>
          <a:lstStyle/>
          <a:p>
            <a:fld id="{189E8BDE-8CBB-4848-A8F8-A6DCDEE471C8}"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7" name="Straight Connector 6"/>
          <p:cNvCxnSpPr/>
          <p:nvPr/>
        </p:nvCxnSpPr>
        <p:spPr>
          <a:xfrm>
            <a:off x="0" y="1295400"/>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77059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404-299-1706/404-403-5391</a:t>
            </a:r>
          </a:p>
        </p:txBody>
      </p:sp>
      <p:sp>
        <p:nvSpPr>
          <p:cNvPr id="3" name="Footer Placeholder 2"/>
          <p:cNvSpPr>
            <a:spLocks noGrp="1"/>
          </p:cNvSpPr>
          <p:nvPr>
            <p:ph type="ftr" sz="quarter" idx="11"/>
          </p:nvPr>
        </p:nvSpPr>
        <p:spPr/>
        <p:txBody>
          <a:bodyPr/>
          <a:lstStyle/>
          <a:p>
            <a:r>
              <a:rPr lang="en-US"/>
              <a:t>gregcreech.com/gregcreech.biz </a:t>
            </a:r>
          </a:p>
        </p:txBody>
      </p:sp>
      <p:sp>
        <p:nvSpPr>
          <p:cNvPr id="4" name="Slide Number Placeholder 3"/>
          <p:cNvSpPr>
            <a:spLocks noGrp="1"/>
          </p:cNvSpPr>
          <p:nvPr>
            <p:ph type="sldNum" sz="quarter" idx="12"/>
          </p:nvPr>
        </p:nvSpPr>
        <p:spPr/>
        <p:txBody>
          <a:bodyPr/>
          <a:lstStyle/>
          <a:p>
            <a:fld id="{189E8BDE-8CBB-4848-A8F8-A6DCDEE471C8}"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spTree>
    <p:extLst>
      <p:ext uri="{BB962C8B-B14F-4D97-AF65-F5344CB8AC3E}">
        <p14:creationId xmlns:p14="http://schemas.microsoft.com/office/powerpoint/2010/main" val="1421995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Box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404-299-1706/404-403-5391</a:t>
            </a:r>
          </a:p>
        </p:txBody>
      </p:sp>
      <p:sp>
        <p:nvSpPr>
          <p:cNvPr id="4" name="Footer Placeholder 3"/>
          <p:cNvSpPr>
            <a:spLocks noGrp="1"/>
          </p:cNvSpPr>
          <p:nvPr>
            <p:ph type="ftr" sz="quarter" idx="11"/>
          </p:nvPr>
        </p:nvSpPr>
        <p:spPr/>
        <p:txBody>
          <a:bodyPr/>
          <a:lstStyle/>
          <a:p>
            <a:r>
              <a:rPr lang="en-US"/>
              <a:t>gregcreech.com/gregcreech.biz </a:t>
            </a:r>
          </a:p>
        </p:txBody>
      </p:sp>
      <p:sp>
        <p:nvSpPr>
          <p:cNvPr id="5" name="Slide Number Placeholder 4"/>
          <p:cNvSpPr>
            <a:spLocks noGrp="1"/>
          </p:cNvSpPr>
          <p:nvPr>
            <p:ph type="sldNum" sz="quarter" idx="12"/>
          </p:nvPr>
        </p:nvSpPr>
        <p:spPr/>
        <p:txBody>
          <a:bodyPr/>
          <a:lstStyle/>
          <a:p>
            <a:fld id="{462DD971-B853-4498-9525-BE0A6CA5ED98}" type="slidenum">
              <a:rPr lang="en-US" smtClean="0"/>
              <a:pPr/>
              <a:t>‹#›</a:t>
            </a:fld>
            <a:endParaRPr lang="en-US"/>
          </a:p>
        </p:txBody>
      </p:sp>
      <p:sp>
        <p:nvSpPr>
          <p:cNvPr id="7" name="Text Placeholder 6"/>
          <p:cNvSpPr>
            <a:spLocks noGrp="1"/>
          </p:cNvSpPr>
          <p:nvPr>
            <p:ph type="body" sz="quarter" idx="13"/>
          </p:nvPr>
        </p:nvSpPr>
        <p:spPr>
          <a:xfrm>
            <a:off x="609600" y="1371600"/>
            <a:ext cx="10972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9" name="Straight Connector 8"/>
          <p:cNvCxnSpPr/>
          <p:nvPr userDrawn="1"/>
        </p:nvCxnSpPr>
        <p:spPr>
          <a:xfrm>
            <a:off x="0" y="1295400"/>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userDrawn="1"/>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03044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295401"/>
            <a:ext cx="109728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r>
              <a:rPr lang="en-US"/>
              <a:t>404-299-1706/404-403-5391</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r>
              <a:rPr lang="en-US"/>
              <a:t>gregcreech.com/gregcreech.biz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189E8BDE-8CBB-4848-A8F8-A6DCDEE471C8}" type="slidenum">
              <a:rPr lang="en-US" smtClean="0"/>
              <a:t>‹#›</a:t>
            </a:fld>
            <a:endParaRPr lang="en-US"/>
          </a:p>
        </p:txBody>
      </p:sp>
    </p:spTree>
    <p:extLst>
      <p:ext uri="{BB962C8B-B14F-4D97-AF65-F5344CB8AC3E}">
        <p14:creationId xmlns:p14="http://schemas.microsoft.com/office/powerpoint/2010/main" val="1658215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2">
              <a:lumMod val="90000"/>
              <a:lumOff val="10000"/>
            </a:schemeClr>
          </a:solidFill>
          <a:latin typeface="Trebuchet MS" pitchFamily="34" charset="0"/>
          <a:ea typeface="+mj-ea"/>
          <a:cs typeface="+mj-cs"/>
        </a:defRPr>
      </a:lvl1pPr>
    </p:titleStyle>
    <p:bodyStyle>
      <a:lvl1pPr marL="403225" indent="-403225" algn="l" defTabSz="914400" rtl="0" eaLnBrk="1" latinLnBrk="0" hangingPunct="1">
        <a:spcBef>
          <a:spcPct val="20000"/>
        </a:spcBef>
        <a:buFont typeface="Wingdings" pitchFamily="2" charset="2"/>
        <a:buChar char="ü"/>
        <a:defRPr sz="3200" kern="1200">
          <a:solidFill>
            <a:schemeClr val="bg2">
              <a:lumMod val="25000"/>
            </a:schemeClr>
          </a:solidFill>
          <a:latin typeface="Trebuchet MS" pitchFamily="34" charset="0"/>
          <a:ea typeface="+mn-ea"/>
          <a:cs typeface="+mn-cs"/>
        </a:defRPr>
      </a:lvl1pPr>
      <a:lvl2pPr marL="860425" indent="-403225" algn="l" defTabSz="914400" rtl="0" eaLnBrk="1" latinLnBrk="0" hangingPunct="1">
        <a:spcBef>
          <a:spcPct val="20000"/>
        </a:spcBef>
        <a:buFont typeface="Wingdings" pitchFamily="2" charset="2"/>
        <a:buChar char="Ø"/>
        <a:defRPr sz="2800" kern="1200">
          <a:solidFill>
            <a:schemeClr val="bg2">
              <a:lumMod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7.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tm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Office Made Easy</a:t>
            </a:r>
          </a:p>
        </p:txBody>
      </p:sp>
      <p:sp>
        <p:nvSpPr>
          <p:cNvPr id="3" name="Subtitle 2"/>
          <p:cNvSpPr>
            <a:spLocks noGrp="1"/>
          </p:cNvSpPr>
          <p:nvPr>
            <p:ph type="subTitle" idx="1"/>
          </p:nvPr>
        </p:nvSpPr>
        <p:spPr>
          <a:xfrm>
            <a:off x="821094" y="3580599"/>
            <a:ext cx="10456506" cy="2540284"/>
          </a:xfrm>
        </p:spPr>
        <p:txBody>
          <a:bodyPr>
            <a:normAutofit fontScale="92500" lnSpcReduction="10000"/>
          </a:bodyPr>
          <a:lstStyle/>
          <a:p>
            <a:r>
              <a:rPr lang="en-US" dirty="0"/>
              <a:t>Presented by</a:t>
            </a:r>
          </a:p>
          <a:p>
            <a:r>
              <a:rPr lang="en-US" dirty="0"/>
              <a:t>Greg Creech</a:t>
            </a:r>
          </a:p>
          <a:p>
            <a:r>
              <a:rPr lang="en-US" dirty="0"/>
              <a:t>Microsoft Certified Application Specialist – Instructor</a:t>
            </a:r>
          </a:p>
          <a:p>
            <a:r>
              <a:rPr lang="en-US" dirty="0"/>
              <a:t>CompTIA Certified Technical Trainer +</a:t>
            </a:r>
          </a:p>
          <a:p>
            <a:r>
              <a:rPr lang="en-US" dirty="0"/>
              <a:t> A Nutty Professor!</a:t>
            </a:r>
          </a:p>
        </p:txBody>
      </p:sp>
    </p:spTree>
    <p:extLst>
      <p:ext uri="{BB962C8B-B14F-4D97-AF65-F5344CB8AC3E}">
        <p14:creationId xmlns:p14="http://schemas.microsoft.com/office/powerpoint/2010/main" val="3652017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cTn>
                              </p:par>
                            </p:childTnLst>
                          </p:cTn>
                        </p:par>
                        <p:par>
                          <p:cTn id="11" fill="hold">
                            <p:stCondLst>
                              <p:cond delay="7400"/>
                            </p:stCondLst>
                            <p:childTnLst>
                              <p:par>
                                <p:cTn id="12" presetID="53" presetClass="entr" presetSubtype="16" fill="hold" grpId="0"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9400"/>
                            </p:stCondLst>
                            <p:childTnLst>
                              <p:par>
                                <p:cTn id="18" presetID="53" presetClass="entr" presetSubtype="16"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1400"/>
                            </p:stCondLst>
                            <p:childTnLst>
                              <p:par>
                                <p:cTn id="24" presetID="53" presetClass="entr" presetSubtype="16" fill="hold" grpId="0" nodeType="afterEffect">
                                  <p:stCondLst>
                                    <p:cond delay="100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par>
                          <p:cTn id="29" fill="hold">
                            <p:stCondLst>
                              <p:cond delay="13400"/>
                            </p:stCondLst>
                            <p:childTnLst>
                              <p:par>
                                <p:cTn id="30" presetID="53" presetClass="entr" presetSubtype="16" fill="hold" grpId="0"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1000"/>
                                        <p:tgtEl>
                                          <p:spTgt spid="3">
                                            <p:txEl>
                                              <p:pRg st="3" end="3"/>
                                            </p:txEl>
                                          </p:spTgt>
                                        </p:tgtEl>
                                      </p:cBhvr>
                                    </p:animEffect>
                                  </p:childTnLst>
                                </p:cTn>
                              </p:par>
                            </p:childTnLst>
                          </p:cTn>
                        </p:par>
                        <p:par>
                          <p:cTn id="35" fill="hold">
                            <p:stCondLst>
                              <p:cond delay="154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AutoText in Word</a:t>
            </a:r>
          </a:p>
        </p:txBody>
      </p:sp>
      <p:sp>
        <p:nvSpPr>
          <p:cNvPr id="3" name="Content Placeholder 2">
            <a:extLst>
              <a:ext uri="{FF2B5EF4-FFF2-40B4-BE49-F238E27FC236}">
                <a16:creationId xmlns:a16="http://schemas.microsoft.com/office/drawing/2014/main" id="{78FDA8E9-395D-4558-9CEA-EA71D5287083}"/>
              </a:ext>
            </a:extLst>
          </p:cNvPr>
          <p:cNvSpPr>
            <a:spLocks noGrp="1"/>
          </p:cNvSpPr>
          <p:nvPr>
            <p:ph idx="1"/>
          </p:nvPr>
        </p:nvSpPr>
        <p:spPr>
          <a:xfrm>
            <a:off x="0" y="1417638"/>
            <a:ext cx="11582400" cy="4830763"/>
          </a:xfrm>
        </p:spPr>
        <p:txBody>
          <a:bodyPr>
            <a:normAutofit fontScale="92500" lnSpcReduction="20000"/>
          </a:bodyPr>
          <a:lstStyle/>
          <a:p>
            <a:r>
              <a:rPr lang="en-US" dirty="0"/>
              <a:t>AutoCorrect forces itself on you; AutoText </a:t>
            </a:r>
            <a:br>
              <a:rPr lang="en-US" dirty="0"/>
            </a:br>
            <a:r>
              <a:rPr lang="en-US" dirty="0"/>
              <a:t>suggests its entry for you to press enter to</a:t>
            </a:r>
            <a:br>
              <a:rPr lang="en-US" dirty="0"/>
            </a:br>
            <a:r>
              <a:rPr lang="en-US" dirty="0"/>
              <a:t>accept the suggestion,</a:t>
            </a:r>
          </a:p>
          <a:p>
            <a:r>
              <a:rPr lang="en-US" dirty="0"/>
              <a:t>You may save text after selecting it in the </a:t>
            </a:r>
            <a:br>
              <a:rPr lang="en-US" dirty="0"/>
            </a:br>
            <a:r>
              <a:rPr lang="en-US" dirty="0"/>
              <a:t>Insert tab and the Text Group and clicking the AutoText button which displays a pane with your AutoText entries and at the bottom Save selection to AutoText Gallery,</a:t>
            </a:r>
          </a:p>
          <a:p>
            <a:r>
              <a:rPr lang="en-US" dirty="0"/>
              <a:t> If you begin to type a date in Word, AutoText will display today’s date to insert by pressing enter,</a:t>
            </a:r>
          </a:p>
          <a:p>
            <a:r>
              <a:rPr lang="en-US" dirty="0"/>
              <a:t>After saving your entries, Word will use AutoText after the first few characters. </a:t>
            </a:r>
          </a:p>
          <a:p>
            <a:endParaRPr lang="en-US" dirty="0"/>
          </a:p>
        </p:txBody>
      </p:sp>
      <p:pic>
        <p:nvPicPr>
          <p:cNvPr id="4" name="Picture 3">
            <a:extLst>
              <a:ext uri="{FF2B5EF4-FFF2-40B4-BE49-F238E27FC236}">
                <a16:creationId xmlns:a16="http://schemas.microsoft.com/office/drawing/2014/main" id="{C7540815-5697-4F7E-A9C8-0FC5198BD95A}"/>
              </a:ext>
            </a:extLst>
          </p:cNvPr>
          <p:cNvPicPr>
            <a:picLocks noChangeAspect="1"/>
          </p:cNvPicPr>
          <p:nvPr/>
        </p:nvPicPr>
        <p:blipFill rotWithShape="1">
          <a:blip r:embed="rId3"/>
          <a:srcRect l="72970" t="6495" r="11538" b="74017"/>
          <a:stretch/>
        </p:blipFill>
        <p:spPr>
          <a:xfrm>
            <a:off x="9437078" y="1417638"/>
            <a:ext cx="1699846" cy="1336431"/>
          </a:xfrm>
          <a:prstGeom prst="rect">
            <a:avLst/>
          </a:prstGeom>
          <a:effectLst>
            <a:glow rad="101600">
              <a:srgbClr val="0070C0">
                <a:alpha val="60000"/>
              </a:srgbClr>
            </a:glow>
          </a:effectLst>
        </p:spPr>
      </p:pic>
      <p:pic>
        <p:nvPicPr>
          <p:cNvPr id="8" name="Picture 7">
            <a:extLst>
              <a:ext uri="{FF2B5EF4-FFF2-40B4-BE49-F238E27FC236}">
                <a16:creationId xmlns:a16="http://schemas.microsoft.com/office/drawing/2014/main" id="{403DEE50-5C69-4879-8C10-61E5563A3EA9}"/>
              </a:ext>
            </a:extLst>
          </p:cNvPr>
          <p:cNvPicPr>
            <a:picLocks noChangeAspect="1"/>
          </p:cNvPicPr>
          <p:nvPr/>
        </p:nvPicPr>
        <p:blipFill rotWithShape="1">
          <a:blip r:embed="rId4"/>
          <a:srcRect l="46795" t="64786" r="42308" b="28034"/>
          <a:stretch/>
        </p:blipFill>
        <p:spPr>
          <a:xfrm>
            <a:off x="9058031" y="5756032"/>
            <a:ext cx="1699846" cy="699936"/>
          </a:xfrm>
          <a:prstGeom prst="rect">
            <a:avLst/>
          </a:prstGeom>
          <a:effectLst>
            <a:glow rad="101600">
              <a:srgbClr val="0070C0">
                <a:alpha val="60000"/>
              </a:srgbClr>
            </a:glow>
          </a:effectLst>
        </p:spPr>
      </p:pic>
      <p:sp>
        <p:nvSpPr>
          <p:cNvPr id="10" name="Date Placeholder 9">
            <a:extLst>
              <a:ext uri="{FF2B5EF4-FFF2-40B4-BE49-F238E27FC236}">
                <a16:creationId xmlns:a16="http://schemas.microsoft.com/office/drawing/2014/main" id="{80E840BC-B744-488D-A9EC-0CEF92702BD0}"/>
              </a:ext>
            </a:extLst>
          </p:cNvPr>
          <p:cNvSpPr>
            <a:spLocks noGrp="1"/>
          </p:cNvSpPr>
          <p:nvPr>
            <p:ph type="dt" sz="half" idx="10"/>
          </p:nvPr>
        </p:nvSpPr>
        <p:spPr/>
        <p:txBody>
          <a:bodyPr/>
          <a:lstStyle/>
          <a:p>
            <a:r>
              <a:rPr lang="en-US"/>
              <a:t>404-299-1706/404-403-5391</a:t>
            </a:r>
          </a:p>
        </p:txBody>
      </p:sp>
      <p:sp>
        <p:nvSpPr>
          <p:cNvPr id="11" name="Footer Placeholder 10">
            <a:extLst>
              <a:ext uri="{FF2B5EF4-FFF2-40B4-BE49-F238E27FC236}">
                <a16:creationId xmlns:a16="http://schemas.microsoft.com/office/drawing/2014/main" id="{FFDC58C6-3E08-4B73-9624-8089B02637A9}"/>
              </a:ext>
            </a:extLst>
          </p:cNvPr>
          <p:cNvSpPr>
            <a:spLocks noGrp="1"/>
          </p:cNvSpPr>
          <p:nvPr>
            <p:ph type="ftr" sz="quarter" idx="11"/>
          </p:nvPr>
        </p:nvSpPr>
        <p:spPr/>
        <p:txBody>
          <a:bodyPr/>
          <a:lstStyle/>
          <a:p>
            <a:r>
              <a:rPr lang="en-US"/>
              <a:t>gregcreech.com/gregcreech.biz </a:t>
            </a:r>
          </a:p>
        </p:txBody>
      </p:sp>
      <p:sp>
        <p:nvSpPr>
          <p:cNvPr id="12" name="Slide Number Placeholder 11">
            <a:extLst>
              <a:ext uri="{FF2B5EF4-FFF2-40B4-BE49-F238E27FC236}">
                <a16:creationId xmlns:a16="http://schemas.microsoft.com/office/drawing/2014/main" id="{20BFE712-3C30-44AA-A6EC-845D7B58FF40}"/>
              </a:ext>
            </a:extLst>
          </p:cNvPr>
          <p:cNvSpPr>
            <a:spLocks noGrp="1"/>
          </p:cNvSpPr>
          <p:nvPr>
            <p:ph type="sldNum" sz="quarter" idx="12"/>
          </p:nvPr>
        </p:nvSpPr>
        <p:spPr/>
        <p:txBody>
          <a:bodyPr/>
          <a:lstStyle/>
          <a:p>
            <a:fld id="{189E8BDE-8CBB-4848-A8F8-A6DCDEE471C8}" type="slidenum">
              <a:rPr lang="en-US" smtClean="0"/>
              <a:t>10</a:t>
            </a:fld>
            <a:endParaRPr lang="en-US"/>
          </a:p>
        </p:txBody>
      </p:sp>
    </p:spTree>
    <p:extLst>
      <p:ext uri="{BB962C8B-B14F-4D97-AF65-F5344CB8AC3E}">
        <p14:creationId xmlns:p14="http://schemas.microsoft.com/office/powerpoint/2010/main" val="188465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1000"/>
                                        <p:tgtEl>
                                          <p:spTgt spid="3">
                                            <p:txEl>
                                              <p:pRg st="2" end="2"/>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Quick Analysis</a:t>
            </a:r>
          </a:p>
        </p:txBody>
      </p:sp>
      <p:sp>
        <p:nvSpPr>
          <p:cNvPr id="4" name="Content Placeholder 3"/>
          <p:cNvSpPr>
            <a:spLocks noGrp="1"/>
          </p:cNvSpPr>
          <p:nvPr>
            <p:ph sz="half" idx="1"/>
          </p:nvPr>
        </p:nvSpPr>
        <p:spPr>
          <a:xfrm>
            <a:off x="107577" y="1417638"/>
            <a:ext cx="8433996" cy="5176800"/>
          </a:xfrm>
        </p:spPr>
        <p:txBody>
          <a:bodyPr>
            <a:normAutofit lnSpcReduction="10000"/>
          </a:bodyPr>
          <a:lstStyle/>
          <a:p>
            <a:r>
              <a:rPr lang="en-US" dirty="0"/>
              <a:t>Selecting an area produces a shortcut button for you to click and receive a menu,</a:t>
            </a:r>
          </a:p>
          <a:p>
            <a:r>
              <a:rPr lang="en-US" dirty="0"/>
              <a:t>The selected area determines how well this works for you,</a:t>
            </a:r>
          </a:p>
          <a:p>
            <a:r>
              <a:rPr lang="en-US" dirty="0"/>
              <a:t>Formatting produces Conditional Formatting,</a:t>
            </a:r>
          </a:p>
          <a:p>
            <a:r>
              <a:rPr lang="en-US" dirty="0"/>
              <a:t>Charts creates a chart based on your selection,</a:t>
            </a:r>
          </a:p>
          <a:p>
            <a:r>
              <a:rPr lang="en-US" dirty="0"/>
              <a:t>Totals offers Sum, Average, Count, </a:t>
            </a:r>
            <a:r>
              <a:rPr lang="en-US" dirty="0" err="1"/>
              <a:t>Percents</a:t>
            </a:r>
            <a:r>
              <a:rPr lang="en-US" dirty="0"/>
              <a:t>,</a:t>
            </a:r>
          </a:p>
          <a:p>
            <a:r>
              <a:rPr lang="en-US" dirty="0"/>
              <a:t>Tables produces Format as a table for you and aids in sorting and filtering information,</a:t>
            </a:r>
          </a:p>
          <a:p>
            <a:r>
              <a:rPr lang="en-US" dirty="0"/>
              <a:t>Sparklines are quick graphic analytical tools – similar to a basic chart.</a:t>
            </a:r>
          </a:p>
          <a:p>
            <a:endParaRPr lang="en-US" dirty="0"/>
          </a:p>
        </p:txBody>
      </p:sp>
      <p:grpSp>
        <p:nvGrpSpPr>
          <p:cNvPr id="7" name="Group 6"/>
          <p:cNvGrpSpPr/>
          <p:nvPr/>
        </p:nvGrpSpPr>
        <p:grpSpPr>
          <a:xfrm>
            <a:off x="8380207" y="2405132"/>
            <a:ext cx="3212951" cy="3040445"/>
            <a:chOff x="8369449" y="1617615"/>
            <a:chExt cx="3212951" cy="3040445"/>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8369449" y="1617615"/>
              <a:ext cx="3212951" cy="3040445"/>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6" name="Oval 5"/>
            <p:cNvSpPr/>
            <p:nvPr/>
          </p:nvSpPr>
          <p:spPr>
            <a:xfrm>
              <a:off x="9724915" y="3033656"/>
              <a:ext cx="408790" cy="4087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B2E61E70-82D3-4C3E-A1E5-DFA869ECA0B5}"/>
              </a:ext>
            </a:extLst>
          </p:cNvPr>
          <p:cNvSpPr>
            <a:spLocks noGrp="1"/>
          </p:cNvSpPr>
          <p:nvPr>
            <p:ph type="dt" sz="half" idx="10"/>
          </p:nvPr>
        </p:nvSpPr>
        <p:spPr/>
        <p:txBody>
          <a:bodyPr/>
          <a:lstStyle/>
          <a:p>
            <a:r>
              <a:rPr lang="en-US"/>
              <a:t>404-299-1706/404-403-5391</a:t>
            </a:r>
          </a:p>
        </p:txBody>
      </p:sp>
      <p:sp>
        <p:nvSpPr>
          <p:cNvPr id="11" name="Footer Placeholder 10">
            <a:extLst>
              <a:ext uri="{FF2B5EF4-FFF2-40B4-BE49-F238E27FC236}">
                <a16:creationId xmlns:a16="http://schemas.microsoft.com/office/drawing/2014/main" id="{4F8FC99B-12A5-4D48-9EE6-E4AECD5F5F5C}"/>
              </a:ext>
            </a:extLst>
          </p:cNvPr>
          <p:cNvSpPr>
            <a:spLocks noGrp="1"/>
          </p:cNvSpPr>
          <p:nvPr>
            <p:ph type="ftr" sz="quarter" idx="11"/>
          </p:nvPr>
        </p:nvSpPr>
        <p:spPr/>
        <p:txBody>
          <a:bodyPr/>
          <a:lstStyle/>
          <a:p>
            <a:r>
              <a:rPr lang="en-US"/>
              <a:t>gregcreech.com/gregcreech.biz </a:t>
            </a:r>
          </a:p>
        </p:txBody>
      </p:sp>
      <p:sp>
        <p:nvSpPr>
          <p:cNvPr id="12" name="Slide Number Placeholder 11">
            <a:extLst>
              <a:ext uri="{FF2B5EF4-FFF2-40B4-BE49-F238E27FC236}">
                <a16:creationId xmlns:a16="http://schemas.microsoft.com/office/drawing/2014/main" id="{F3078E96-C943-48D2-A993-3D426E596B1D}"/>
              </a:ext>
            </a:extLst>
          </p:cNvPr>
          <p:cNvSpPr>
            <a:spLocks noGrp="1"/>
          </p:cNvSpPr>
          <p:nvPr>
            <p:ph type="sldNum" sz="quarter" idx="12"/>
          </p:nvPr>
        </p:nvSpPr>
        <p:spPr/>
        <p:txBody>
          <a:bodyPr/>
          <a:lstStyle/>
          <a:p>
            <a:fld id="{189E8BDE-8CBB-4848-A8F8-A6DCDEE471C8}" type="slidenum">
              <a:rPr lang="en-US" smtClean="0"/>
              <a:t>11</a:t>
            </a:fld>
            <a:endParaRPr lang="en-US"/>
          </a:p>
        </p:txBody>
      </p:sp>
    </p:spTree>
    <p:extLst>
      <p:ext uri="{BB962C8B-B14F-4D97-AF65-F5344CB8AC3E}">
        <p14:creationId xmlns:p14="http://schemas.microsoft.com/office/powerpoint/2010/main" val="1498554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additive="base">
                                        <p:cTn id="56"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7"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Recommended Charts and Shortcuts</a:t>
            </a:r>
          </a:p>
        </p:txBody>
      </p:sp>
      <p:sp>
        <p:nvSpPr>
          <p:cNvPr id="4" name="Content Placeholder 3"/>
          <p:cNvSpPr>
            <a:spLocks noGrp="1"/>
          </p:cNvSpPr>
          <p:nvPr>
            <p:ph sz="half" idx="1"/>
          </p:nvPr>
        </p:nvSpPr>
        <p:spPr>
          <a:xfrm>
            <a:off x="107577" y="1417638"/>
            <a:ext cx="7551868" cy="5176800"/>
          </a:xfrm>
        </p:spPr>
        <p:txBody>
          <a:bodyPr>
            <a:normAutofit/>
          </a:bodyPr>
          <a:lstStyle/>
          <a:p>
            <a:r>
              <a:rPr lang="en-US" dirty="0"/>
              <a:t>Using the Quick Analysis Toolbar and the Charts section, you may choose a chart to accompany your selected information,</a:t>
            </a:r>
          </a:p>
          <a:p>
            <a:r>
              <a:rPr lang="en-US" dirty="0"/>
              <a:t>IMPORTANT! Selecting the area or data to base your chart upon is critical to receiving a helpful chart,</a:t>
            </a:r>
          </a:p>
          <a:p>
            <a:r>
              <a:rPr lang="en-US" dirty="0"/>
              <a:t>After inserting your chart you may add/delete elements, change formatting, and filter your information with shortcut keys as displayed here.</a:t>
            </a:r>
          </a:p>
          <a:p>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7972313" y="1531619"/>
            <a:ext cx="3610087" cy="2825227"/>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a:stretch/>
        </p:blipFill>
        <p:spPr bwMode="auto">
          <a:xfrm>
            <a:off x="7972313" y="4669264"/>
            <a:ext cx="3610087" cy="1613201"/>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3" name="Date Placeholder 2">
            <a:extLst>
              <a:ext uri="{FF2B5EF4-FFF2-40B4-BE49-F238E27FC236}">
                <a16:creationId xmlns:a16="http://schemas.microsoft.com/office/drawing/2014/main" id="{F79F65DD-B898-45A7-97FF-E7B8714A01F2}"/>
              </a:ext>
            </a:extLst>
          </p:cNvPr>
          <p:cNvSpPr>
            <a:spLocks noGrp="1"/>
          </p:cNvSpPr>
          <p:nvPr>
            <p:ph type="dt" sz="half" idx="10"/>
          </p:nvPr>
        </p:nvSpPr>
        <p:spPr/>
        <p:txBody>
          <a:bodyPr/>
          <a:lstStyle/>
          <a:p>
            <a:r>
              <a:rPr lang="en-US"/>
              <a:t>404-299-1706/404-403-5391</a:t>
            </a:r>
          </a:p>
        </p:txBody>
      </p:sp>
      <p:sp>
        <p:nvSpPr>
          <p:cNvPr id="10" name="Footer Placeholder 9">
            <a:extLst>
              <a:ext uri="{FF2B5EF4-FFF2-40B4-BE49-F238E27FC236}">
                <a16:creationId xmlns:a16="http://schemas.microsoft.com/office/drawing/2014/main" id="{E6F3C05C-F48C-447E-9430-A3BB748C508B}"/>
              </a:ext>
            </a:extLst>
          </p:cNvPr>
          <p:cNvSpPr>
            <a:spLocks noGrp="1"/>
          </p:cNvSpPr>
          <p:nvPr>
            <p:ph type="ftr" sz="quarter" idx="11"/>
          </p:nvPr>
        </p:nvSpPr>
        <p:spPr/>
        <p:txBody>
          <a:bodyPr/>
          <a:lstStyle/>
          <a:p>
            <a:r>
              <a:rPr lang="en-US"/>
              <a:t>gregcreech.com/gregcreech.biz </a:t>
            </a:r>
          </a:p>
        </p:txBody>
      </p:sp>
      <p:sp>
        <p:nvSpPr>
          <p:cNvPr id="11" name="Slide Number Placeholder 10">
            <a:extLst>
              <a:ext uri="{FF2B5EF4-FFF2-40B4-BE49-F238E27FC236}">
                <a16:creationId xmlns:a16="http://schemas.microsoft.com/office/drawing/2014/main" id="{66F9C005-2039-4ED0-91B4-6507440C1269}"/>
              </a:ext>
            </a:extLst>
          </p:cNvPr>
          <p:cNvSpPr>
            <a:spLocks noGrp="1"/>
          </p:cNvSpPr>
          <p:nvPr>
            <p:ph type="sldNum" sz="quarter" idx="12"/>
          </p:nvPr>
        </p:nvSpPr>
        <p:spPr/>
        <p:txBody>
          <a:bodyPr/>
          <a:lstStyle/>
          <a:p>
            <a:fld id="{189E8BDE-8CBB-4848-A8F8-A6DCDEE471C8}" type="slidenum">
              <a:rPr lang="en-US" smtClean="0"/>
              <a:t>12</a:t>
            </a:fld>
            <a:endParaRPr lang="en-US"/>
          </a:p>
        </p:txBody>
      </p:sp>
    </p:spTree>
    <p:extLst>
      <p:ext uri="{BB962C8B-B14F-4D97-AF65-F5344CB8AC3E}">
        <p14:creationId xmlns:p14="http://schemas.microsoft.com/office/powerpoint/2010/main" val="416097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154618"/>
            <a:ext cx="8229599" cy="1143000"/>
          </a:xfrm>
        </p:spPr>
        <p:txBody>
          <a:bodyPr/>
          <a:lstStyle/>
          <a:p>
            <a:r>
              <a:rPr lang="en-US" dirty="0"/>
              <a:t>AutoFilter</a:t>
            </a:r>
          </a:p>
        </p:txBody>
      </p:sp>
      <p:sp>
        <p:nvSpPr>
          <p:cNvPr id="3" name="Content Placeholder 2"/>
          <p:cNvSpPr>
            <a:spLocks noGrp="1"/>
          </p:cNvSpPr>
          <p:nvPr>
            <p:ph idx="1"/>
          </p:nvPr>
        </p:nvSpPr>
        <p:spPr>
          <a:xfrm>
            <a:off x="207390" y="1432544"/>
            <a:ext cx="10003410" cy="5206382"/>
          </a:xfrm>
        </p:spPr>
        <p:txBody>
          <a:bodyPr>
            <a:normAutofit lnSpcReduction="10000"/>
          </a:bodyPr>
          <a:lstStyle/>
          <a:p>
            <a:r>
              <a:rPr lang="en-US" dirty="0"/>
              <a:t>Add the AutoFilter button to </a:t>
            </a:r>
            <a:br>
              <a:rPr lang="en-US" dirty="0"/>
            </a:br>
            <a:r>
              <a:rPr lang="en-US" dirty="0"/>
              <a:t>your Quick Access Toolbar or </a:t>
            </a:r>
            <a:br>
              <a:rPr lang="en-US" dirty="0"/>
            </a:br>
            <a:r>
              <a:rPr lang="en-US" dirty="0"/>
              <a:t>a tab in the Ribbon (part of </a:t>
            </a:r>
            <a:br>
              <a:rPr lang="en-US" dirty="0"/>
            </a:br>
            <a:r>
              <a:rPr lang="en-US" dirty="0"/>
              <a:t>All Commands in the Customize</a:t>
            </a:r>
            <a:br>
              <a:rPr lang="en-US" dirty="0"/>
            </a:br>
            <a:r>
              <a:rPr lang="en-US" dirty="0"/>
              <a:t> Quick Access Toolbar pane,</a:t>
            </a:r>
          </a:p>
          <a:p>
            <a:r>
              <a:rPr lang="en-US" dirty="0"/>
              <a:t>Select an item in an Excel table, click this button and Excel turns filters on and filters your table based on your selected cell,</a:t>
            </a:r>
          </a:p>
          <a:p>
            <a:r>
              <a:rPr lang="en-US" dirty="0"/>
              <a:t>You may right click on a cell from the shortcut menu choose filter and then filter based on selected cell’s value, too.</a:t>
            </a:r>
          </a:p>
          <a:p>
            <a:endParaRPr lang="en-US" dirty="0"/>
          </a:p>
          <a:p>
            <a:endParaRPr lang="en-US" dirty="0"/>
          </a:p>
        </p:txBody>
      </p:sp>
      <p:pic>
        <p:nvPicPr>
          <p:cNvPr id="5" name="Picture 4">
            <a:extLst>
              <a:ext uri="{FF2B5EF4-FFF2-40B4-BE49-F238E27FC236}">
                <a16:creationId xmlns:a16="http://schemas.microsoft.com/office/drawing/2014/main" id="{4DBF5905-A71B-4266-945B-A97399049D97}"/>
              </a:ext>
            </a:extLst>
          </p:cNvPr>
          <p:cNvPicPr>
            <a:picLocks noChangeAspect="1"/>
          </p:cNvPicPr>
          <p:nvPr/>
        </p:nvPicPr>
        <p:blipFill rotWithShape="1">
          <a:blip r:embed="rId2"/>
          <a:srcRect l="25060" t="15652" r="25846" b="47537"/>
          <a:stretch/>
        </p:blipFill>
        <p:spPr>
          <a:xfrm>
            <a:off x="6597601" y="1065337"/>
            <a:ext cx="5387009" cy="2524539"/>
          </a:xfrm>
          <a:prstGeom prst="rect">
            <a:avLst/>
          </a:prstGeom>
          <a:effectLst>
            <a:glow rad="101600">
              <a:srgbClr val="006600">
                <a:alpha val="60000"/>
              </a:srgbClr>
            </a:glow>
          </a:effectLst>
        </p:spPr>
      </p:pic>
      <p:sp>
        <p:nvSpPr>
          <p:cNvPr id="4" name="Date Placeholder 3">
            <a:extLst>
              <a:ext uri="{FF2B5EF4-FFF2-40B4-BE49-F238E27FC236}">
                <a16:creationId xmlns:a16="http://schemas.microsoft.com/office/drawing/2014/main" id="{D2A7AF49-F2E9-4575-8E88-9F56D2C78082}"/>
              </a:ext>
            </a:extLst>
          </p:cNvPr>
          <p:cNvSpPr>
            <a:spLocks noGrp="1"/>
          </p:cNvSpPr>
          <p:nvPr>
            <p:ph type="dt" sz="half" idx="10"/>
          </p:nvPr>
        </p:nvSpPr>
        <p:spPr/>
        <p:txBody>
          <a:bodyPr/>
          <a:lstStyle/>
          <a:p>
            <a:r>
              <a:rPr lang="en-US"/>
              <a:t>404-299-1706/404-403-5391</a:t>
            </a:r>
          </a:p>
        </p:txBody>
      </p:sp>
      <p:sp>
        <p:nvSpPr>
          <p:cNvPr id="6" name="Footer Placeholder 5">
            <a:extLst>
              <a:ext uri="{FF2B5EF4-FFF2-40B4-BE49-F238E27FC236}">
                <a16:creationId xmlns:a16="http://schemas.microsoft.com/office/drawing/2014/main" id="{2F3DA1BC-D2FE-4A38-8778-65BBA10DD280}"/>
              </a:ext>
            </a:extLst>
          </p:cNvPr>
          <p:cNvSpPr>
            <a:spLocks noGrp="1"/>
          </p:cNvSpPr>
          <p:nvPr>
            <p:ph type="ftr" sz="quarter" idx="11"/>
          </p:nvPr>
        </p:nvSpPr>
        <p:spPr/>
        <p:txBody>
          <a:bodyPr/>
          <a:lstStyle/>
          <a:p>
            <a:r>
              <a:rPr lang="en-US"/>
              <a:t>gregcreech.com/gregcreech.biz </a:t>
            </a:r>
          </a:p>
        </p:txBody>
      </p:sp>
      <p:sp>
        <p:nvSpPr>
          <p:cNvPr id="7" name="Slide Number Placeholder 6">
            <a:extLst>
              <a:ext uri="{FF2B5EF4-FFF2-40B4-BE49-F238E27FC236}">
                <a16:creationId xmlns:a16="http://schemas.microsoft.com/office/drawing/2014/main" id="{5A01EDC6-84B9-4E37-B597-B8D52E55DFFA}"/>
              </a:ext>
            </a:extLst>
          </p:cNvPr>
          <p:cNvSpPr>
            <a:spLocks noGrp="1"/>
          </p:cNvSpPr>
          <p:nvPr>
            <p:ph type="sldNum" sz="quarter" idx="12"/>
          </p:nvPr>
        </p:nvSpPr>
        <p:spPr/>
        <p:txBody>
          <a:bodyPr/>
          <a:lstStyle/>
          <a:p>
            <a:fld id="{189E8BDE-8CBB-4848-A8F8-A6DCDEE471C8}" type="slidenum">
              <a:rPr lang="en-US" smtClean="0"/>
              <a:t>13</a:t>
            </a:fld>
            <a:endParaRPr lang="en-US"/>
          </a:p>
        </p:txBody>
      </p:sp>
    </p:spTree>
    <p:extLst>
      <p:ext uri="{BB962C8B-B14F-4D97-AF65-F5344CB8AC3E}">
        <p14:creationId xmlns:p14="http://schemas.microsoft.com/office/powerpoint/2010/main" val="16325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Magic - Flash Fill</a:t>
            </a:r>
          </a:p>
        </p:txBody>
      </p:sp>
      <p:sp>
        <p:nvSpPr>
          <p:cNvPr id="4" name="Content Placeholder 3"/>
          <p:cNvSpPr>
            <a:spLocks noGrp="1"/>
          </p:cNvSpPr>
          <p:nvPr>
            <p:ph sz="half" idx="1"/>
          </p:nvPr>
        </p:nvSpPr>
        <p:spPr>
          <a:xfrm>
            <a:off x="215153" y="1417638"/>
            <a:ext cx="9025666" cy="4830763"/>
          </a:xfrm>
        </p:spPr>
        <p:txBody>
          <a:bodyPr>
            <a:normAutofit/>
          </a:bodyPr>
          <a:lstStyle/>
          <a:p>
            <a:r>
              <a:rPr lang="en-US" dirty="0"/>
              <a:t>Completes series for you – Combines AutoComplete and Text-to-Columns features for you with the magic of Fill,</a:t>
            </a:r>
          </a:p>
          <a:p>
            <a:r>
              <a:rPr lang="en-US" dirty="0"/>
              <a:t>Great for text, text as numbers, dates, and so on,</a:t>
            </a:r>
          </a:p>
          <a:p>
            <a:r>
              <a:rPr lang="en-US" dirty="0"/>
              <a:t>Insert a column, enter a couple of items, and Excel produces a “gray” list of items it believes you want to use – press enter to accept Flash Fill,</a:t>
            </a:r>
          </a:p>
          <a:p>
            <a:r>
              <a:rPr lang="en-US" dirty="0"/>
              <a:t>Use the Fill Handle to produce the Flash Fill option in the Fill Handle option for your list, too,</a:t>
            </a:r>
          </a:p>
          <a:p>
            <a:r>
              <a:rPr lang="en-US" dirty="0"/>
              <a:t>You may need to format the column as text.</a:t>
            </a:r>
          </a:p>
          <a:p>
            <a:endParaRPr lang="en-US" dirty="0"/>
          </a:p>
          <a:p>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9820275" y="1546734"/>
            <a:ext cx="1762125" cy="1648291"/>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a:stretch/>
        </p:blipFill>
        <p:spPr bwMode="auto">
          <a:xfrm>
            <a:off x="9972675" y="3639382"/>
            <a:ext cx="1609725" cy="835799"/>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a:stretch/>
        </p:blipFill>
        <p:spPr bwMode="auto">
          <a:xfrm>
            <a:off x="10420350" y="5048634"/>
            <a:ext cx="1162050" cy="1406525"/>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3" name="Date Placeholder 2">
            <a:extLst>
              <a:ext uri="{FF2B5EF4-FFF2-40B4-BE49-F238E27FC236}">
                <a16:creationId xmlns:a16="http://schemas.microsoft.com/office/drawing/2014/main" id="{AF3D798A-CD22-476B-9B0A-D13D8B46E296}"/>
              </a:ext>
            </a:extLst>
          </p:cNvPr>
          <p:cNvSpPr>
            <a:spLocks noGrp="1"/>
          </p:cNvSpPr>
          <p:nvPr>
            <p:ph type="dt" sz="half" idx="10"/>
          </p:nvPr>
        </p:nvSpPr>
        <p:spPr/>
        <p:txBody>
          <a:bodyPr/>
          <a:lstStyle/>
          <a:p>
            <a:r>
              <a:rPr lang="en-US"/>
              <a:t>404-299-1706/404-403-5391</a:t>
            </a:r>
          </a:p>
        </p:txBody>
      </p:sp>
      <p:sp>
        <p:nvSpPr>
          <p:cNvPr id="11" name="Footer Placeholder 10">
            <a:extLst>
              <a:ext uri="{FF2B5EF4-FFF2-40B4-BE49-F238E27FC236}">
                <a16:creationId xmlns:a16="http://schemas.microsoft.com/office/drawing/2014/main" id="{00E241D4-3DB4-47FB-991A-4E2411BC6CB3}"/>
              </a:ext>
            </a:extLst>
          </p:cNvPr>
          <p:cNvSpPr>
            <a:spLocks noGrp="1"/>
          </p:cNvSpPr>
          <p:nvPr>
            <p:ph type="ftr" sz="quarter" idx="11"/>
          </p:nvPr>
        </p:nvSpPr>
        <p:spPr/>
        <p:txBody>
          <a:bodyPr/>
          <a:lstStyle/>
          <a:p>
            <a:r>
              <a:rPr lang="en-US"/>
              <a:t>gregcreech.com/gregcreech.biz </a:t>
            </a:r>
          </a:p>
        </p:txBody>
      </p:sp>
      <p:sp>
        <p:nvSpPr>
          <p:cNvPr id="12" name="Slide Number Placeholder 11">
            <a:extLst>
              <a:ext uri="{FF2B5EF4-FFF2-40B4-BE49-F238E27FC236}">
                <a16:creationId xmlns:a16="http://schemas.microsoft.com/office/drawing/2014/main" id="{CBA7DD50-AA97-4C38-8109-09B310157197}"/>
              </a:ext>
            </a:extLst>
          </p:cNvPr>
          <p:cNvSpPr>
            <a:spLocks noGrp="1"/>
          </p:cNvSpPr>
          <p:nvPr>
            <p:ph type="sldNum" sz="quarter" idx="12"/>
          </p:nvPr>
        </p:nvSpPr>
        <p:spPr/>
        <p:txBody>
          <a:bodyPr/>
          <a:lstStyle/>
          <a:p>
            <a:fld id="{189E8BDE-8CBB-4848-A8F8-A6DCDEE471C8}" type="slidenum">
              <a:rPr lang="en-US" smtClean="0"/>
              <a:t>14</a:t>
            </a:fld>
            <a:endParaRPr lang="en-US"/>
          </a:p>
        </p:txBody>
      </p:sp>
    </p:spTree>
    <p:extLst>
      <p:ext uri="{BB962C8B-B14F-4D97-AF65-F5344CB8AC3E}">
        <p14:creationId xmlns:p14="http://schemas.microsoft.com/office/powerpoint/2010/main" val="1219165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additive="base">
                                        <p:cTn id="50"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47"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Animation Painter</a:t>
            </a:r>
          </a:p>
        </p:txBody>
      </p:sp>
      <p:sp>
        <p:nvSpPr>
          <p:cNvPr id="8" name="Content Placeholder 7"/>
          <p:cNvSpPr>
            <a:spLocks noGrp="1"/>
          </p:cNvSpPr>
          <p:nvPr>
            <p:ph idx="1"/>
          </p:nvPr>
        </p:nvSpPr>
        <p:spPr>
          <a:xfrm>
            <a:off x="234462" y="1417638"/>
            <a:ext cx="7537938" cy="5135563"/>
          </a:xfrm>
        </p:spPr>
        <p:txBody>
          <a:bodyPr>
            <a:normAutofit fontScale="92500" lnSpcReduction="10000"/>
          </a:bodyPr>
          <a:lstStyle/>
          <a:p>
            <a:r>
              <a:rPr lang="en-US" dirty="0"/>
              <a:t>Similar to Format Painter,</a:t>
            </a:r>
          </a:p>
          <a:p>
            <a:r>
              <a:rPr lang="en-US" dirty="0"/>
              <a:t>Copies animation from object to another object,</a:t>
            </a:r>
          </a:p>
          <a:p>
            <a:r>
              <a:rPr lang="en-US" dirty="0"/>
              <a:t>Select the object that you wish to copy and click the Animation Painter,</a:t>
            </a:r>
          </a:p>
          <a:p>
            <a:r>
              <a:rPr lang="en-US" dirty="0"/>
              <a:t>Next, click the object that you wish to use the animation,</a:t>
            </a:r>
          </a:p>
          <a:p>
            <a:r>
              <a:rPr lang="en-US" dirty="0"/>
              <a:t>Double click the Animation Painter to paste multiple objects,</a:t>
            </a:r>
          </a:p>
          <a:p>
            <a:r>
              <a:rPr lang="en-US" dirty="0"/>
              <a:t>Press ESC key or click the Animation Painter button again to stop pasting. </a:t>
            </a:r>
          </a:p>
          <a:p>
            <a:endParaRPr lang="en-US" dirty="0"/>
          </a:p>
          <a:p>
            <a:endParaRPr lang="en-US" dirty="0"/>
          </a:p>
          <a:p>
            <a:pPr marL="0" indent="0">
              <a:buNone/>
            </a:pPr>
            <a:endParaRPr lang="en-US" dirty="0"/>
          </a:p>
        </p:txBody>
      </p:sp>
      <p:grpSp>
        <p:nvGrpSpPr>
          <p:cNvPr id="10" name="Group 9"/>
          <p:cNvGrpSpPr/>
          <p:nvPr/>
        </p:nvGrpSpPr>
        <p:grpSpPr>
          <a:xfrm>
            <a:off x="7848600" y="1524000"/>
            <a:ext cx="2247900" cy="3429000"/>
            <a:chOff x="0" y="0"/>
            <a:chExt cx="1638300" cy="2631440"/>
          </a:xfrm>
        </p:grpSpPr>
        <p:pic>
          <p:nvPicPr>
            <p:cNvPr id="11" name="Picture 10"/>
            <p:cNvPicPr>
              <a:picLocks noChangeAspect="1"/>
            </p:cNvPicPr>
            <p:nvPr/>
          </p:nvPicPr>
          <p:blipFill rotWithShape="1">
            <a:blip r:embed="rId3"/>
            <a:srcRect l="71154" t="5897" r="15545" b="56410"/>
            <a:stretch/>
          </p:blipFill>
          <p:spPr bwMode="auto">
            <a:xfrm>
              <a:off x="152400" y="0"/>
              <a:ext cx="1485900" cy="2631440"/>
            </a:xfrm>
            <a:prstGeom prst="rect">
              <a:avLst/>
            </a:prstGeom>
            <a:ln>
              <a:noFill/>
            </a:ln>
            <a:effectLst>
              <a:glow rad="101600">
                <a:schemeClr val="accent2">
                  <a:satMod val="175000"/>
                  <a:alpha val="40000"/>
                </a:schemeClr>
              </a:glow>
            </a:effectLst>
            <a:extLst>
              <a:ext uri="{53640926-AAD7-44D8-BBD7-CCE9431645EC}">
                <a14:shadowObscured xmlns:a14="http://schemas.microsoft.com/office/drawing/2010/main"/>
              </a:ext>
            </a:extLst>
          </p:spPr>
        </p:pic>
        <p:sp>
          <p:nvSpPr>
            <p:cNvPr id="12" name="Oval 11"/>
            <p:cNvSpPr/>
            <p:nvPr/>
          </p:nvSpPr>
          <p:spPr>
            <a:xfrm>
              <a:off x="0" y="276225"/>
              <a:ext cx="112395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Date Placeholder 4">
            <a:extLst>
              <a:ext uri="{FF2B5EF4-FFF2-40B4-BE49-F238E27FC236}">
                <a16:creationId xmlns:a16="http://schemas.microsoft.com/office/drawing/2014/main" id="{5AA65A43-4EB7-4F47-9A39-48053EEADFB6}"/>
              </a:ext>
            </a:extLst>
          </p:cNvPr>
          <p:cNvSpPr>
            <a:spLocks noGrp="1"/>
          </p:cNvSpPr>
          <p:nvPr>
            <p:ph type="dt" sz="half" idx="10"/>
          </p:nvPr>
        </p:nvSpPr>
        <p:spPr/>
        <p:txBody>
          <a:bodyPr/>
          <a:lstStyle/>
          <a:p>
            <a:r>
              <a:rPr lang="en-US"/>
              <a:t>404-299-1706/404-403-5391</a:t>
            </a:r>
          </a:p>
        </p:txBody>
      </p:sp>
      <p:sp>
        <p:nvSpPr>
          <p:cNvPr id="6" name="Footer Placeholder 5">
            <a:extLst>
              <a:ext uri="{FF2B5EF4-FFF2-40B4-BE49-F238E27FC236}">
                <a16:creationId xmlns:a16="http://schemas.microsoft.com/office/drawing/2014/main" id="{4546E8B0-4219-45E9-A6B9-96B358B41938}"/>
              </a:ext>
            </a:extLst>
          </p:cNvPr>
          <p:cNvSpPr>
            <a:spLocks noGrp="1"/>
          </p:cNvSpPr>
          <p:nvPr>
            <p:ph type="ftr" sz="quarter" idx="11"/>
          </p:nvPr>
        </p:nvSpPr>
        <p:spPr/>
        <p:txBody>
          <a:bodyPr/>
          <a:lstStyle/>
          <a:p>
            <a:r>
              <a:rPr lang="en-US"/>
              <a:t>gregcreech.com/gregcreech.biz </a:t>
            </a:r>
          </a:p>
        </p:txBody>
      </p:sp>
      <p:sp>
        <p:nvSpPr>
          <p:cNvPr id="9" name="Slide Number Placeholder 8">
            <a:extLst>
              <a:ext uri="{FF2B5EF4-FFF2-40B4-BE49-F238E27FC236}">
                <a16:creationId xmlns:a16="http://schemas.microsoft.com/office/drawing/2014/main" id="{B6BD321D-7C32-4A14-BF98-9DA29E9781BE}"/>
              </a:ext>
            </a:extLst>
          </p:cNvPr>
          <p:cNvSpPr>
            <a:spLocks noGrp="1"/>
          </p:cNvSpPr>
          <p:nvPr>
            <p:ph type="sldNum" sz="quarter" idx="12"/>
          </p:nvPr>
        </p:nvSpPr>
        <p:spPr/>
        <p:txBody>
          <a:bodyPr/>
          <a:lstStyle/>
          <a:p>
            <a:fld id="{189E8BDE-8CBB-4848-A8F8-A6DCDEE471C8}" type="slidenum">
              <a:rPr lang="en-US" smtClean="0"/>
              <a:t>15</a:t>
            </a:fld>
            <a:endParaRPr lang="en-US"/>
          </a:p>
        </p:txBody>
      </p:sp>
    </p:spTree>
    <p:extLst>
      <p:ext uri="{BB962C8B-B14F-4D97-AF65-F5344CB8AC3E}">
        <p14:creationId xmlns:p14="http://schemas.microsoft.com/office/powerpoint/2010/main" val="913011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Effect transition="in" filter="fade">
                                      <p:cBhvr>
                                        <p:cTn id="9" dur="1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2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wd">
                                    <p:tmPct val="10000"/>
                                  </p:iterate>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2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wd">
                                    <p:tmPct val="10000"/>
                                  </p:iterate>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2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wd">
                                    <p:tmPct val="10000"/>
                                  </p:iterate>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20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wd">
                                    <p:tmPct val="10000"/>
                                  </p:iterate>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Transitions Tab</a:t>
            </a:r>
          </a:p>
        </p:txBody>
      </p:sp>
      <p:sp>
        <p:nvSpPr>
          <p:cNvPr id="8" name="Content Placeholder 7"/>
          <p:cNvSpPr>
            <a:spLocks noGrp="1"/>
          </p:cNvSpPr>
          <p:nvPr>
            <p:ph idx="1"/>
          </p:nvPr>
        </p:nvSpPr>
        <p:spPr>
          <a:xfrm>
            <a:off x="316523" y="2333279"/>
            <a:ext cx="11265877" cy="4191000"/>
          </a:xfrm>
        </p:spPr>
        <p:txBody>
          <a:bodyPr>
            <a:normAutofit fontScale="85000" lnSpcReduction="10000"/>
          </a:bodyPr>
          <a:lstStyle/>
          <a:p>
            <a:r>
              <a:rPr lang="en-US" dirty="0"/>
              <a:t>Animation is movement within a slide,</a:t>
            </a:r>
          </a:p>
          <a:p>
            <a:r>
              <a:rPr lang="en-US" dirty="0"/>
              <a:t>Transition is movement between slides,</a:t>
            </a:r>
          </a:p>
          <a:p>
            <a:r>
              <a:rPr lang="en-US" dirty="0"/>
              <a:t>Similar to animation you choose a transition and use Effect Options,</a:t>
            </a:r>
          </a:p>
          <a:p>
            <a:r>
              <a:rPr lang="en-US" dirty="0"/>
              <a:t>You may change the speed of your transition using the Duration box,</a:t>
            </a:r>
          </a:p>
          <a:p>
            <a:r>
              <a:rPr lang="en-US" dirty="0"/>
              <a:t>You may use the same transition for your presentation (using the Apply To All button) or use different transitions for each slide,</a:t>
            </a:r>
          </a:p>
          <a:p>
            <a:r>
              <a:rPr lang="en-US" dirty="0"/>
              <a:t>Like animation, you may activate your transition on a mouse click or automatically move through the slide(s) using the After box.</a:t>
            </a:r>
          </a:p>
          <a:p>
            <a:endParaRPr lang="en-US" dirty="0"/>
          </a:p>
          <a:p>
            <a:endParaRPr lang="en-US" dirty="0"/>
          </a:p>
          <a:p>
            <a:endParaRPr lang="en-US" dirty="0"/>
          </a:p>
          <a:p>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3437"/>
            <a:ext cx="8382000" cy="962660"/>
          </a:xfrm>
          <a:prstGeom prst="rect">
            <a:avLst/>
          </a:prstGeom>
          <a:noFill/>
          <a:effectLst>
            <a:glow rad="101600">
              <a:schemeClr val="accent4">
                <a:satMod val="175000"/>
                <a:alpha val="40000"/>
              </a:schemeClr>
            </a:glow>
          </a:effectLst>
        </p:spPr>
      </p:pic>
      <p:sp>
        <p:nvSpPr>
          <p:cNvPr id="6" name="Date Placeholder 5">
            <a:extLst>
              <a:ext uri="{FF2B5EF4-FFF2-40B4-BE49-F238E27FC236}">
                <a16:creationId xmlns:a16="http://schemas.microsoft.com/office/drawing/2014/main" id="{5C6889D6-CA15-4FAD-9109-7A92FA105EBE}"/>
              </a:ext>
            </a:extLst>
          </p:cNvPr>
          <p:cNvSpPr>
            <a:spLocks noGrp="1"/>
          </p:cNvSpPr>
          <p:nvPr>
            <p:ph type="dt" sz="half" idx="10"/>
          </p:nvPr>
        </p:nvSpPr>
        <p:spPr/>
        <p:txBody>
          <a:bodyPr/>
          <a:lstStyle/>
          <a:p>
            <a:r>
              <a:rPr lang="en-US"/>
              <a:t>404-299-1706/404-403-5391</a:t>
            </a:r>
          </a:p>
        </p:txBody>
      </p:sp>
      <p:sp>
        <p:nvSpPr>
          <p:cNvPr id="9" name="Footer Placeholder 8">
            <a:extLst>
              <a:ext uri="{FF2B5EF4-FFF2-40B4-BE49-F238E27FC236}">
                <a16:creationId xmlns:a16="http://schemas.microsoft.com/office/drawing/2014/main" id="{94C88FDE-6208-41A2-97FC-4CD9D8E367CB}"/>
              </a:ext>
            </a:extLst>
          </p:cNvPr>
          <p:cNvSpPr>
            <a:spLocks noGrp="1"/>
          </p:cNvSpPr>
          <p:nvPr>
            <p:ph type="ftr" sz="quarter" idx="11"/>
          </p:nvPr>
        </p:nvSpPr>
        <p:spPr/>
        <p:txBody>
          <a:bodyPr/>
          <a:lstStyle/>
          <a:p>
            <a:r>
              <a:rPr lang="en-US"/>
              <a:t>gregcreech.com/gregcreech.biz </a:t>
            </a:r>
          </a:p>
        </p:txBody>
      </p:sp>
      <p:sp>
        <p:nvSpPr>
          <p:cNvPr id="10" name="Slide Number Placeholder 9">
            <a:extLst>
              <a:ext uri="{FF2B5EF4-FFF2-40B4-BE49-F238E27FC236}">
                <a16:creationId xmlns:a16="http://schemas.microsoft.com/office/drawing/2014/main" id="{5DDB9288-2A48-452A-A8E5-850D52FE39B3}"/>
              </a:ext>
            </a:extLst>
          </p:cNvPr>
          <p:cNvSpPr>
            <a:spLocks noGrp="1"/>
          </p:cNvSpPr>
          <p:nvPr>
            <p:ph type="sldNum" sz="quarter" idx="12"/>
          </p:nvPr>
        </p:nvSpPr>
        <p:spPr/>
        <p:txBody>
          <a:bodyPr/>
          <a:lstStyle/>
          <a:p>
            <a:fld id="{189E8BDE-8CBB-4848-A8F8-A6DCDEE471C8}" type="slidenum">
              <a:rPr lang="en-US" smtClean="0"/>
              <a:t>16</a:t>
            </a:fld>
            <a:endParaRPr lang="en-US"/>
          </a:p>
        </p:txBody>
      </p:sp>
    </p:spTree>
    <p:extLst>
      <p:ext uri="{BB962C8B-B14F-4D97-AF65-F5344CB8AC3E}">
        <p14:creationId xmlns:p14="http://schemas.microsoft.com/office/powerpoint/2010/main" val="2266166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2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wd">
                                    <p:tmPct val="10000"/>
                                  </p:iterate>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2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wd">
                                    <p:tmPct val="10000"/>
                                  </p:iterate>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2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wd">
                                    <p:tmPct val="10000"/>
                                  </p:iterate>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20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wd">
                                    <p:tmPct val="10000"/>
                                  </p:iterate>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SmartArt</a:t>
            </a:r>
          </a:p>
        </p:txBody>
      </p:sp>
      <p:sp>
        <p:nvSpPr>
          <p:cNvPr id="4" name="Content Placeholder 3"/>
          <p:cNvSpPr>
            <a:spLocks noGrp="1"/>
          </p:cNvSpPr>
          <p:nvPr>
            <p:ph sz="half" idx="1"/>
          </p:nvPr>
        </p:nvSpPr>
        <p:spPr>
          <a:xfrm>
            <a:off x="0" y="1371601"/>
            <a:ext cx="11711354" cy="5333999"/>
          </a:xfrm>
        </p:spPr>
        <p:txBody>
          <a:bodyPr>
            <a:normAutofit/>
          </a:bodyPr>
          <a:lstStyle/>
          <a:p>
            <a:r>
              <a:rPr lang="en-US" dirty="0"/>
              <a:t>You may add SmartArt for diagrams in the Office applications using the Insert Tab,</a:t>
            </a:r>
          </a:p>
          <a:p>
            <a:r>
              <a:rPr lang="en-US" dirty="0"/>
              <a:t>SmartArt has many types of diagrams, charts, </a:t>
            </a:r>
            <a:br>
              <a:rPr lang="en-US" dirty="0"/>
            </a:br>
            <a:r>
              <a:rPr lang="en-US" dirty="0"/>
              <a:t>and graphics, such as Pyramid, Cycle, </a:t>
            </a:r>
            <a:br>
              <a:rPr lang="en-US" dirty="0"/>
            </a:br>
            <a:r>
              <a:rPr lang="en-US" dirty="0"/>
              <a:t>Hierarchy,</a:t>
            </a:r>
          </a:p>
          <a:p>
            <a:r>
              <a:rPr lang="en-US" dirty="0"/>
              <a:t>You may use the Text Pane or type directly into</a:t>
            </a:r>
            <a:br>
              <a:rPr lang="en-US" dirty="0"/>
            </a:br>
            <a:r>
              <a:rPr lang="en-US" dirty="0"/>
              <a:t>the SmartArt objects to enter text,</a:t>
            </a:r>
          </a:p>
          <a:p>
            <a:r>
              <a:rPr lang="en-US" dirty="0"/>
              <a:t>Use SmartArt’s Design and Format tabs to change your layout, colors, and other items to enhance your diagram.</a:t>
            </a:r>
          </a:p>
        </p:txBody>
      </p:sp>
      <p:sp>
        <p:nvSpPr>
          <p:cNvPr id="7" name="Date Placeholder 6">
            <a:extLst>
              <a:ext uri="{FF2B5EF4-FFF2-40B4-BE49-F238E27FC236}">
                <a16:creationId xmlns:a16="http://schemas.microsoft.com/office/drawing/2014/main" id="{3B279912-20C8-40E5-8BAB-C531B3DDC3D7}"/>
              </a:ext>
            </a:extLst>
          </p:cNvPr>
          <p:cNvSpPr>
            <a:spLocks noGrp="1"/>
          </p:cNvSpPr>
          <p:nvPr>
            <p:ph type="dt" sz="half" idx="10"/>
          </p:nvPr>
        </p:nvSpPr>
        <p:spPr/>
        <p:txBody>
          <a:bodyPr/>
          <a:lstStyle/>
          <a:p>
            <a:r>
              <a:rPr lang="en-US"/>
              <a:t>404-299-1706/404-403-5391</a:t>
            </a:r>
          </a:p>
        </p:txBody>
      </p:sp>
      <p:sp>
        <p:nvSpPr>
          <p:cNvPr id="8" name="Footer Placeholder 7">
            <a:extLst>
              <a:ext uri="{FF2B5EF4-FFF2-40B4-BE49-F238E27FC236}">
                <a16:creationId xmlns:a16="http://schemas.microsoft.com/office/drawing/2014/main" id="{F9A5EDCD-ECDC-4E62-AAE2-8797B5E623D8}"/>
              </a:ext>
            </a:extLst>
          </p:cNvPr>
          <p:cNvSpPr>
            <a:spLocks noGrp="1"/>
          </p:cNvSpPr>
          <p:nvPr>
            <p:ph type="ftr" sz="quarter" idx="11"/>
          </p:nvPr>
        </p:nvSpPr>
        <p:spPr/>
        <p:txBody>
          <a:bodyPr/>
          <a:lstStyle/>
          <a:p>
            <a:r>
              <a:rPr lang="en-US"/>
              <a:t>gregcreech.com/gregcreech.biz </a:t>
            </a:r>
          </a:p>
        </p:txBody>
      </p:sp>
      <p:sp>
        <p:nvSpPr>
          <p:cNvPr id="9" name="Slide Number Placeholder 8">
            <a:extLst>
              <a:ext uri="{FF2B5EF4-FFF2-40B4-BE49-F238E27FC236}">
                <a16:creationId xmlns:a16="http://schemas.microsoft.com/office/drawing/2014/main" id="{A4529D33-E568-4FF1-B02C-1A38619FB5CE}"/>
              </a:ext>
            </a:extLst>
          </p:cNvPr>
          <p:cNvSpPr>
            <a:spLocks noGrp="1"/>
          </p:cNvSpPr>
          <p:nvPr>
            <p:ph type="sldNum" sz="quarter" idx="12"/>
          </p:nvPr>
        </p:nvSpPr>
        <p:spPr/>
        <p:txBody>
          <a:bodyPr/>
          <a:lstStyle/>
          <a:p>
            <a:fld id="{189E8BDE-8CBB-4848-A8F8-A6DCDEE471C8}" type="slidenum">
              <a:rPr lang="en-US" smtClean="0"/>
              <a:t>17</a:t>
            </a:fld>
            <a:endParaRPr lang="en-US"/>
          </a:p>
        </p:txBody>
      </p:sp>
      <p:pic>
        <p:nvPicPr>
          <p:cNvPr id="3" name="Picture 2">
            <a:extLst>
              <a:ext uri="{FF2B5EF4-FFF2-40B4-BE49-F238E27FC236}">
                <a16:creationId xmlns:a16="http://schemas.microsoft.com/office/drawing/2014/main" id="{CA8E0A24-534C-4261-9F05-1B7D0D760B4A}"/>
              </a:ext>
            </a:extLst>
          </p:cNvPr>
          <p:cNvPicPr>
            <a:picLocks noChangeAspect="1"/>
          </p:cNvPicPr>
          <p:nvPr/>
        </p:nvPicPr>
        <p:blipFill rotWithShape="1">
          <a:blip r:embed="rId3"/>
          <a:srcRect l="12330" t="2222" r="47527" b="50245"/>
          <a:stretch/>
        </p:blipFill>
        <p:spPr>
          <a:xfrm>
            <a:off x="8240752" y="1936287"/>
            <a:ext cx="3609278" cy="2671171"/>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328237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par>
                          <p:cTn id="15" fill="hold">
                            <p:stCondLst>
                              <p:cond delay="48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500" fill="hold"/>
                                        <p:tgtEl>
                                          <p:spTgt spid="3"/>
                                        </p:tgtEl>
                                        <p:attrNameLst>
                                          <p:attrName>ppt_w</p:attrName>
                                        </p:attrNameLst>
                                      </p:cBhvr>
                                      <p:tavLst>
                                        <p:tav tm="0">
                                          <p:val>
                                            <p:fltVal val="0"/>
                                          </p:val>
                                        </p:tav>
                                        <p:tav tm="100000">
                                          <p:val>
                                            <p:strVal val="#ppt_w"/>
                                          </p:val>
                                        </p:tav>
                                      </p:tavLst>
                                    </p:anim>
                                    <p:anim calcmode="lin" valueType="num">
                                      <p:cBhvr>
                                        <p:cTn id="19" dur="1500" fill="hold"/>
                                        <p:tgtEl>
                                          <p:spTgt spid="3"/>
                                        </p:tgtEl>
                                        <p:attrNameLst>
                                          <p:attrName>ppt_h</p:attrName>
                                        </p:attrNameLst>
                                      </p:cBhvr>
                                      <p:tavLst>
                                        <p:tav tm="0">
                                          <p:val>
                                            <p:fltVal val="0"/>
                                          </p:val>
                                        </p:tav>
                                        <p:tav tm="100000">
                                          <p:val>
                                            <p:strVal val="#ppt_h"/>
                                          </p:val>
                                        </p:tav>
                                      </p:tavLst>
                                    </p:anim>
                                    <p:animEffect transition="in" filter="fade">
                                      <p:cBhvr>
                                        <p:cTn id="20" dur="1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wd">
                                    <p:tmPct val="10000"/>
                                  </p:iterate>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type="wd">
                                    <p:tmPct val="10000"/>
                                  </p:iterate>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57200"/>
            <a:ext cx="7391400" cy="838200"/>
          </a:xfrm>
        </p:spPr>
        <p:txBody>
          <a:bodyPr/>
          <a:lstStyle/>
          <a:p>
            <a:r>
              <a:rPr lang="en-US" dirty="0"/>
              <a:t>SmartArt - My Sales Cycle</a:t>
            </a:r>
          </a:p>
        </p:txBody>
      </p:sp>
      <p:graphicFrame>
        <p:nvGraphicFramePr>
          <p:cNvPr id="4" name="Content Placeholder 3"/>
          <p:cNvGraphicFramePr>
            <a:graphicFrameLocks noGrp="1"/>
          </p:cNvGraphicFramePr>
          <p:nvPr>
            <p:ph idx="1"/>
            <p:extLst/>
          </p:nvPr>
        </p:nvGraphicFramePr>
        <p:xfrm>
          <a:off x="1524000" y="1327152"/>
          <a:ext cx="9144000"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a:extLst>
              <a:ext uri="{FF2B5EF4-FFF2-40B4-BE49-F238E27FC236}">
                <a16:creationId xmlns:a16="http://schemas.microsoft.com/office/drawing/2014/main" id="{94901DE6-D787-4342-824A-06EC8DB78968}"/>
              </a:ext>
            </a:extLst>
          </p:cNvPr>
          <p:cNvSpPr>
            <a:spLocks noGrp="1"/>
          </p:cNvSpPr>
          <p:nvPr>
            <p:ph type="dt" sz="half" idx="10"/>
          </p:nvPr>
        </p:nvSpPr>
        <p:spPr/>
        <p:txBody>
          <a:bodyPr/>
          <a:lstStyle/>
          <a:p>
            <a:r>
              <a:rPr lang="en-US"/>
              <a:t>404-299-1706/404-403-5391</a:t>
            </a:r>
          </a:p>
        </p:txBody>
      </p:sp>
      <p:sp>
        <p:nvSpPr>
          <p:cNvPr id="8" name="Footer Placeholder 7">
            <a:extLst>
              <a:ext uri="{FF2B5EF4-FFF2-40B4-BE49-F238E27FC236}">
                <a16:creationId xmlns:a16="http://schemas.microsoft.com/office/drawing/2014/main" id="{4BA9812E-459C-42BC-A07F-0E9507907207}"/>
              </a:ext>
            </a:extLst>
          </p:cNvPr>
          <p:cNvSpPr>
            <a:spLocks noGrp="1"/>
          </p:cNvSpPr>
          <p:nvPr>
            <p:ph type="ftr" sz="quarter" idx="11"/>
          </p:nvPr>
        </p:nvSpPr>
        <p:spPr/>
        <p:txBody>
          <a:bodyPr/>
          <a:lstStyle/>
          <a:p>
            <a:r>
              <a:rPr lang="en-US"/>
              <a:t>gregcreech.com/gregcreech.biz </a:t>
            </a:r>
          </a:p>
        </p:txBody>
      </p:sp>
      <p:sp>
        <p:nvSpPr>
          <p:cNvPr id="9" name="Slide Number Placeholder 8">
            <a:extLst>
              <a:ext uri="{FF2B5EF4-FFF2-40B4-BE49-F238E27FC236}">
                <a16:creationId xmlns:a16="http://schemas.microsoft.com/office/drawing/2014/main" id="{BEF43CFA-B7DF-4FDB-BBD5-1396C5413E85}"/>
              </a:ext>
            </a:extLst>
          </p:cNvPr>
          <p:cNvSpPr>
            <a:spLocks noGrp="1"/>
          </p:cNvSpPr>
          <p:nvPr>
            <p:ph type="sldNum" sz="quarter" idx="12"/>
          </p:nvPr>
        </p:nvSpPr>
        <p:spPr/>
        <p:txBody>
          <a:bodyPr/>
          <a:lstStyle/>
          <a:p>
            <a:fld id="{189E8BDE-8CBB-4848-A8F8-A6DCDEE471C8}" type="slidenum">
              <a:rPr lang="en-US" smtClean="0"/>
              <a:t>18</a:t>
            </a:fld>
            <a:endParaRPr lang="en-US"/>
          </a:p>
        </p:txBody>
      </p:sp>
    </p:spTree>
    <p:extLst>
      <p:ext uri="{BB962C8B-B14F-4D97-AF65-F5344CB8AC3E}">
        <p14:creationId xmlns:p14="http://schemas.microsoft.com/office/powerpoint/2010/main" val="3158010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2000"/>
                                  </p:stCondLst>
                                  <p:childTnLst>
                                    <p:set>
                                      <p:cBhvr>
                                        <p:cTn id="6" dur="1" fill="hold">
                                          <p:stCondLst>
                                            <p:cond delay="0"/>
                                          </p:stCondLst>
                                        </p:cTn>
                                        <p:tgtEl>
                                          <p:spTgt spid="4">
                                            <p:graphicEl>
                                              <a:dgm id="{82037C5A-61FE-4875-A3C1-858828672B53}"/>
                                            </p:graphicEl>
                                          </p:spTgt>
                                        </p:tgtEl>
                                        <p:attrNameLst>
                                          <p:attrName>style.visibility</p:attrName>
                                        </p:attrNameLst>
                                      </p:cBhvr>
                                      <p:to>
                                        <p:strVal val="visible"/>
                                      </p:to>
                                    </p:set>
                                    <p:anim calcmode="lin" valueType="num">
                                      <p:cBhvr>
                                        <p:cTn id="7" dur="2000" fill="hold"/>
                                        <p:tgtEl>
                                          <p:spTgt spid="4">
                                            <p:graphicEl>
                                              <a:dgm id="{82037C5A-61FE-4875-A3C1-858828672B53}"/>
                                            </p:graphicEl>
                                          </p:spTgt>
                                        </p:tgtEl>
                                        <p:attrNameLst>
                                          <p:attrName>ppt_w</p:attrName>
                                        </p:attrNameLst>
                                      </p:cBhvr>
                                      <p:tavLst>
                                        <p:tav tm="0">
                                          <p:val>
                                            <p:fltVal val="0"/>
                                          </p:val>
                                        </p:tav>
                                        <p:tav tm="100000">
                                          <p:val>
                                            <p:strVal val="#ppt_w"/>
                                          </p:val>
                                        </p:tav>
                                      </p:tavLst>
                                    </p:anim>
                                    <p:anim calcmode="lin" valueType="num">
                                      <p:cBhvr>
                                        <p:cTn id="8" dur="2000" fill="hold"/>
                                        <p:tgtEl>
                                          <p:spTgt spid="4">
                                            <p:graphicEl>
                                              <a:dgm id="{82037C5A-61FE-4875-A3C1-858828672B53}"/>
                                            </p:graphicEl>
                                          </p:spTgt>
                                        </p:tgtEl>
                                        <p:attrNameLst>
                                          <p:attrName>ppt_h</p:attrName>
                                        </p:attrNameLst>
                                      </p:cBhvr>
                                      <p:tavLst>
                                        <p:tav tm="0">
                                          <p:val>
                                            <p:fltVal val="0"/>
                                          </p:val>
                                        </p:tav>
                                        <p:tav tm="100000">
                                          <p:val>
                                            <p:strVal val="#ppt_h"/>
                                          </p:val>
                                        </p:tav>
                                      </p:tavLst>
                                    </p:anim>
                                    <p:anim calcmode="lin" valueType="num">
                                      <p:cBhvr>
                                        <p:cTn id="9" dur="2000" fill="hold"/>
                                        <p:tgtEl>
                                          <p:spTgt spid="4">
                                            <p:graphicEl>
                                              <a:dgm id="{82037C5A-61FE-4875-A3C1-858828672B53}"/>
                                            </p:graphic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graphicEl>
                                              <a:dgm id="{82037C5A-61FE-4875-A3C1-858828672B53}"/>
                                            </p:graphic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000"/>
                            </p:stCondLst>
                            <p:childTnLst>
                              <p:par>
                                <p:cTn id="12" presetID="15" presetClass="entr" presetSubtype="0" fill="hold" grpId="0" nodeType="afterEffect">
                                  <p:stCondLst>
                                    <p:cond delay="2000"/>
                                  </p:stCondLst>
                                  <p:childTnLst>
                                    <p:set>
                                      <p:cBhvr>
                                        <p:cTn id="13" dur="1" fill="hold">
                                          <p:stCondLst>
                                            <p:cond delay="0"/>
                                          </p:stCondLst>
                                        </p:cTn>
                                        <p:tgtEl>
                                          <p:spTgt spid="4">
                                            <p:graphicEl>
                                              <a:dgm id="{5240EBE4-B9E2-470E-82FD-0386F9F95A7A}"/>
                                            </p:graphicEl>
                                          </p:spTgt>
                                        </p:tgtEl>
                                        <p:attrNameLst>
                                          <p:attrName>style.visibility</p:attrName>
                                        </p:attrNameLst>
                                      </p:cBhvr>
                                      <p:to>
                                        <p:strVal val="visible"/>
                                      </p:to>
                                    </p:set>
                                    <p:anim calcmode="lin" valueType="num">
                                      <p:cBhvr>
                                        <p:cTn id="14" dur="2000" fill="hold"/>
                                        <p:tgtEl>
                                          <p:spTgt spid="4">
                                            <p:graphicEl>
                                              <a:dgm id="{5240EBE4-B9E2-470E-82FD-0386F9F95A7A}"/>
                                            </p:graphicEl>
                                          </p:spTgt>
                                        </p:tgtEl>
                                        <p:attrNameLst>
                                          <p:attrName>ppt_w</p:attrName>
                                        </p:attrNameLst>
                                      </p:cBhvr>
                                      <p:tavLst>
                                        <p:tav tm="0">
                                          <p:val>
                                            <p:fltVal val="0"/>
                                          </p:val>
                                        </p:tav>
                                        <p:tav tm="100000">
                                          <p:val>
                                            <p:strVal val="#ppt_w"/>
                                          </p:val>
                                        </p:tav>
                                      </p:tavLst>
                                    </p:anim>
                                    <p:anim calcmode="lin" valueType="num">
                                      <p:cBhvr>
                                        <p:cTn id="15" dur="2000" fill="hold"/>
                                        <p:tgtEl>
                                          <p:spTgt spid="4">
                                            <p:graphicEl>
                                              <a:dgm id="{5240EBE4-B9E2-470E-82FD-0386F9F95A7A}"/>
                                            </p:graphicEl>
                                          </p:spTgt>
                                        </p:tgtEl>
                                        <p:attrNameLst>
                                          <p:attrName>ppt_h</p:attrName>
                                        </p:attrNameLst>
                                      </p:cBhvr>
                                      <p:tavLst>
                                        <p:tav tm="0">
                                          <p:val>
                                            <p:fltVal val="0"/>
                                          </p:val>
                                        </p:tav>
                                        <p:tav tm="100000">
                                          <p:val>
                                            <p:strVal val="#ppt_h"/>
                                          </p:val>
                                        </p:tav>
                                      </p:tavLst>
                                    </p:anim>
                                    <p:anim calcmode="lin" valueType="num">
                                      <p:cBhvr>
                                        <p:cTn id="16" dur="2000" fill="hold"/>
                                        <p:tgtEl>
                                          <p:spTgt spid="4">
                                            <p:graphicEl>
                                              <a:dgm id="{5240EBE4-B9E2-470E-82FD-0386F9F95A7A}"/>
                                            </p:graphicEl>
                                          </p:spTgt>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4">
                                            <p:graphicEl>
                                              <a:dgm id="{5240EBE4-B9E2-470E-82FD-0386F9F95A7A}"/>
                                            </p:graphic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8000"/>
                            </p:stCondLst>
                            <p:childTnLst>
                              <p:par>
                                <p:cTn id="19" presetID="15" presetClass="entr" presetSubtype="0" fill="hold" grpId="0" nodeType="afterEffect">
                                  <p:stCondLst>
                                    <p:cond delay="2000"/>
                                  </p:stCondLst>
                                  <p:childTnLst>
                                    <p:set>
                                      <p:cBhvr>
                                        <p:cTn id="20" dur="1" fill="hold">
                                          <p:stCondLst>
                                            <p:cond delay="0"/>
                                          </p:stCondLst>
                                        </p:cTn>
                                        <p:tgtEl>
                                          <p:spTgt spid="4">
                                            <p:graphicEl>
                                              <a:dgm id="{1D772232-7B01-46AC-8BC7-C047FD473A5C}"/>
                                            </p:graphicEl>
                                          </p:spTgt>
                                        </p:tgtEl>
                                        <p:attrNameLst>
                                          <p:attrName>style.visibility</p:attrName>
                                        </p:attrNameLst>
                                      </p:cBhvr>
                                      <p:to>
                                        <p:strVal val="visible"/>
                                      </p:to>
                                    </p:set>
                                    <p:anim calcmode="lin" valueType="num">
                                      <p:cBhvr>
                                        <p:cTn id="21" dur="2000" fill="hold"/>
                                        <p:tgtEl>
                                          <p:spTgt spid="4">
                                            <p:graphicEl>
                                              <a:dgm id="{1D772232-7B01-46AC-8BC7-C047FD473A5C}"/>
                                            </p:graphicEl>
                                          </p:spTgt>
                                        </p:tgtEl>
                                        <p:attrNameLst>
                                          <p:attrName>ppt_w</p:attrName>
                                        </p:attrNameLst>
                                      </p:cBhvr>
                                      <p:tavLst>
                                        <p:tav tm="0">
                                          <p:val>
                                            <p:fltVal val="0"/>
                                          </p:val>
                                        </p:tav>
                                        <p:tav tm="100000">
                                          <p:val>
                                            <p:strVal val="#ppt_w"/>
                                          </p:val>
                                        </p:tav>
                                      </p:tavLst>
                                    </p:anim>
                                    <p:anim calcmode="lin" valueType="num">
                                      <p:cBhvr>
                                        <p:cTn id="22" dur="2000" fill="hold"/>
                                        <p:tgtEl>
                                          <p:spTgt spid="4">
                                            <p:graphicEl>
                                              <a:dgm id="{1D772232-7B01-46AC-8BC7-C047FD473A5C}"/>
                                            </p:graphicEl>
                                          </p:spTgt>
                                        </p:tgtEl>
                                        <p:attrNameLst>
                                          <p:attrName>ppt_h</p:attrName>
                                        </p:attrNameLst>
                                      </p:cBhvr>
                                      <p:tavLst>
                                        <p:tav tm="0">
                                          <p:val>
                                            <p:fltVal val="0"/>
                                          </p:val>
                                        </p:tav>
                                        <p:tav tm="100000">
                                          <p:val>
                                            <p:strVal val="#ppt_h"/>
                                          </p:val>
                                        </p:tav>
                                      </p:tavLst>
                                    </p:anim>
                                    <p:anim calcmode="lin" valueType="num">
                                      <p:cBhvr>
                                        <p:cTn id="23" dur="2000" fill="hold"/>
                                        <p:tgtEl>
                                          <p:spTgt spid="4">
                                            <p:graphicEl>
                                              <a:dgm id="{1D772232-7B01-46AC-8BC7-C047FD473A5C}"/>
                                            </p:graphicEl>
                                          </p:spTgt>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4">
                                            <p:graphicEl>
                                              <a:dgm id="{1D772232-7B01-46AC-8BC7-C047FD473A5C}"/>
                                            </p:graphic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2000"/>
                            </p:stCondLst>
                            <p:childTnLst>
                              <p:par>
                                <p:cTn id="26" presetID="15" presetClass="entr" presetSubtype="0" fill="hold" grpId="0" nodeType="afterEffect">
                                  <p:stCondLst>
                                    <p:cond delay="2000"/>
                                  </p:stCondLst>
                                  <p:childTnLst>
                                    <p:set>
                                      <p:cBhvr>
                                        <p:cTn id="27" dur="1" fill="hold">
                                          <p:stCondLst>
                                            <p:cond delay="0"/>
                                          </p:stCondLst>
                                        </p:cTn>
                                        <p:tgtEl>
                                          <p:spTgt spid="4">
                                            <p:graphicEl>
                                              <a:dgm id="{B8964691-A4F5-4D42-9E99-916A306BD8E0}"/>
                                            </p:graphicEl>
                                          </p:spTgt>
                                        </p:tgtEl>
                                        <p:attrNameLst>
                                          <p:attrName>style.visibility</p:attrName>
                                        </p:attrNameLst>
                                      </p:cBhvr>
                                      <p:to>
                                        <p:strVal val="visible"/>
                                      </p:to>
                                    </p:set>
                                    <p:anim calcmode="lin" valueType="num">
                                      <p:cBhvr>
                                        <p:cTn id="28" dur="2000" fill="hold"/>
                                        <p:tgtEl>
                                          <p:spTgt spid="4">
                                            <p:graphicEl>
                                              <a:dgm id="{B8964691-A4F5-4D42-9E99-916A306BD8E0}"/>
                                            </p:graphicEl>
                                          </p:spTgt>
                                        </p:tgtEl>
                                        <p:attrNameLst>
                                          <p:attrName>ppt_w</p:attrName>
                                        </p:attrNameLst>
                                      </p:cBhvr>
                                      <p:tavLst>
                                        <p:tav tm="0">
                                          <p:val>
                                            <p:fltVal val="0"/>
                                          </p:val>
                                        </p:tav>
                                        <p:tav tm="100000">
                                          <p:val>
                                            <p:strVal val="#ppt_w"/>
                                          </p:val>
                                        </p:tav>
                                      </p:tavLst>
                                    </p:anim>
                                    <p:anim calcmode="lin" valueType="num">
                                      <p:cBhvr>
                                        <p:cTn id="29" dur="2000" fill="hold"/>
                                        <p:tgtEl>
                                          <p:spTgt spid="4">
                                            <p:graphicEl>
                                              <a:dgm id="{B8964691-A4F5-4D42-9E99-916A306BD8E0}"/>
                                            </p:graphicEl>
                                          </p:spTgt>
                                        </p:tgtEl>
                                        <p:attrNameLst>
                                          <p:attrName>ppt_h</p:attrName>
                                        </p:attrNameLst>
                                      </p:cBhvr>
                                      <p:tavLst>
                                        <p:tav tm="0">
                                          <p:val>
                                            <p:fltVal val="0"/>
                                          </p:val>
                                        </p:tav>
                                        <p:tav tm="100000">
                                          <p:val>
                                            <p:strVal val="#ppt_h"/>
                                          </p:val>
                                        </p:tav>
                                      </p:tavLst>
                                    </p:anim>
                                    <p:anim calcmode="lin" valueType="num">
                                      <p:cBhvr>
                                        <p:cTn id="30" dur="2000" fill="hold"/>
                                        <p:tgtEl>
                                          <p:spTgt spid="4">
                                            <p:graphicEl>
                                              <a:dgm id="{B8964691-A4F5-4D42-9E99-916A306BD8E0}"/>
                                            </p:graphic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4">
                                            <p:graphicEl>
                                              <a:dgm id="{B8964691-A4F5-4D42-9E99-916A306BD8E0}"/>
                                            </p:graphic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6000"/>
                            </p:stCondLst>
                            <p:childTnLst>
                              <p:par>
                                <p:cTn id="33" presetID="15" presetClass="entr" presetSubtype="0" fill="hold" grpId="0" nodeType="afterEffect">
                                  <p:stCondLst>
                                    <p:cond delay="2000"/>
                                  </p:stCondLst>
                                  <p:childTnLst>
                                    <p:set>
                                      <p:cBhvr>
                                        <p:cTn id="34" dur="1" fill="hold">
                                          <p:stCondLst>
                                            <p:cond delay="0"/>
                                          </p:stCondLst>
                                        </p:cTn>
                                        <p:tgtEl>
                                          <p:spTgt spid="4">
                                            <p:graphicEl>
                                              <a:dgm id="{B34B5742-F344-4CCD-9590-CCEF1B91C529}"/>
                                            </p:graphicEl>
                                          </p:spTgt>
                                        </p:tgtEl>
                                        <p:attrNameLst>
                                          <p:attrName>style.visibility</p:attrName>
                                        </p:attrNameLst>
                                      </p:cBhvr>
                                      <p:to>
                                        <p:strVal val="visible"/>
                                      </p:to>
                                    </p:set>
                                    <p:anim calcmode="lin" valueType="num">
                                      <p:cBhvr>
                                        <p:cTn id="35" dur="2000" fill="hold"/>
                                        <p:tgtEl>
                                          <p:spTgt spid="4">
                                            <p:graphicEl>
                                              <a:dgm id="{B34B5742-F344-4CCD-9590-CCEF1B91C529}"/>
                                            </p:graphicEl>
                                          </p:spTgt>
                                        </p:tgtEl>
                                        <p:attrNameLst>
                                          <p:attrName>ppt_w</p:attrName>
                                        </p:attrNameLst>
                                      </p:cBhvr>
                                      <p:tavLst>
                                        <p:tav tm="0">
                                          <p:val>
                                            <p:fltVal val="0"/>
                                          </p:val>
                                        </p:tav>
                                        <p:tav tm="100000">
                                          <p:val>
                                            <p:strVal val="#ppt_w"/>
                                          </p:val>
                                        </p:tav>
                                      </p:tavLst>
                                    </p:anim>
                                    <p:anim calcmode="lin" valueType="num">
                                      <p:cBhvr>
                                        <p:cTn id="36" dur="2000" fill="hold"/>
                                        <p:tgtEl>
                                          <p:spTgt spid="4">
                                            <p:graphicEl>
                                              <a:dgm id="{B34B5742-F344-4CCD-9590-CCEF1B91C529}"/>
                                            </p:graphicEl>
                                          </p:spTgt>
                                        </p:tgtEl>
                                        <p:attrNameLst>
                                          <p:attrName>ppt_h</p:attrName>
                                        </p:attrNameLst>
                                      </p:cBhvr>
                                      <p:tavLst>
                                        <p:tav tm="0">
                                          <p:val>
                                            <p:fltVal val="0"/>
                                          </p:val>
                                        </p:tav>
                                        <p:tav tm="100000">
                                          <p:val>
                                            <p:strVal val="#ppt_h"/>
                                          </p:val>
                                        </p:tav>
                                      </p:tavLst>
                                    </p:anim>
                                    <p:anim calcmode="lin" valueType="num">
                                      <p:cBhvr>
                                        <p:cTn id="37" dur="2000" fill="hold"/>
                                        <p:tgtEl>
                                          <p:spTgt spid="4">
                                            <p:graphicEl>
                                              <a:dgm id="{B34B5742-F344-4CCD-9590-CCEF1B91C529}"/>
                                            </p:graphic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4">
                                            <p:graphicEl>
                                              <a:dgm id="{B34B5742-F344-4CCD-9590-CCEF1B91C529}"/>
                                            </p:graphic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0000"/>
                            </p:stCondLst>
                            <p:childTnLst>
                              <p:par>
                                <p:cTn id="40" presetID="15" presetClass="entr" presetSubtype="0" fill="hold" grpId="0" nodeType="afterEffect">
                                  <p:stCondLst>
                                    <p:cond delay="2000"/>
                                  </p:stCondLst>
                                  <p:childTnLst>
                                    <p:set>
                                      <p:cBhvr>
                                        <p:cTn id="41" dur="1" fill="hold">
                                          <p:stCondLst>
                                            <p:cond delay="0"/>
                                          </p:stCondLst>
                                        </p:cTn>
                                        <p:tgtEl>
                                          <p:spTgt spid="4">
                                            <p:graphicEl>
                                              <a:dgm id="{209061A4-2A39-4E1D-943B-10315DBCFA9A}"/>
                                            </p:graphicEl>
                                          </p:spTgt>
                                        </p:tgtEl>
                                        <p:attrNameLst>
                                          <p:attrName>style.visibility</p:attrName>
                                        </p:attrNameLst>
                                      </p:cBhvr>
                                      <p:to>
                                        <p:strVal val="visible"/>
                                      </p:to>
                                    </p:set>
                                    <p:anim calcmode="lin" valueType="num">
                                      <p:cBhvr>
                                        <p:cTn id="42" dur="2000" fill="hold"/>
                                        <p:tgtEl>
                                          <p:spTgt spid="4">
                                            <p:graphicEl>
                                              <a:dgm id="{209061A4-2A39-4E1D-943B-10315DBCFA9A}"/>
                                            </p:graphicEl>
                                          </p:spTgt>
                                        </p:tgtEl>
                                        <p:attrNameLst>
                                          <p:attrName>ppt_w</p:attrName>
                                        </p:attrNameLst>
                                      </p:cBhvr>
                                      <p:tavLst>
                                        <p:tav tm="0">
                                          <p:val>
                                            <p:fltVal val="0"/>
                                          </p:val>
                                        </p:tav>
                                        <p:tav tm="100000">
                                          <p:val>
                                            <p:strVal val="#ppt_w"/>
                                          </p:val>
                                        </p:tav>
                                      </p:tavLst>
                                    </p:anim>
                                    <p:anim calcmode="lin" valueType="num">
                                      <p:cBhvr>
                                        <p:cTn id="43" dur="2000" fill="hold"/>
                                        <p:tgtEl>
                                          <p:spTgt spid="4">
                                            <p:graphicEl>
                                              <a:dgm id="{209061A4-2A39-4E1D-943B-10315DBCFA9A}"/>
                                            </p:graphicEl>
                                          </p:spTgt>
                                        </p:tgtEl>
                                        <p:attrNameLst>
                                          <p:attrName>ppt_h</p:attrName>
                                        </p:attrNameLst>
                                      </p:cBhvr>
                                      <p:tavLst>
                                        <p:tav tm="0">
                                          <p:val>
                                            <p:fltVal val="0"/>
                                          </p:val>
                                        </p:tav>
                                        <p:tav tm="100000">
                                          <p:val>
                                            <p:strVal val="#ppt_h"/>
                                          </p:val>
                                        </p:tav>
                                      </p:tavLst>
                                    </p:anim>
                                    <p:anim calcmode="lin" valueType="num">
                                      <p:cBhvr>
                                        <p:cTn id="44" dur="2000" fill="hold"/>
                                        <p:tgtEl>
                                          <p:spTgt spid="4">
                                            <p:graphicEl>
                                              <a:dgm id="{209061A4-2A39-4E1D-943B-10315DBCFA9A}"/>
                                            </p:graphicEl>
                                          </p:spTgt>
                                        </p:tgtEl>
                                        <p:attrNameLst>
                                          <p:attrName>ppt_x</p:attrName>
                                        </p:attrNameLst>
                                      </p:cBhvr>
                                      <p:tavLst>
                                        <p:tav tm="0" fmla="#ppt_x+(cos(-2*pi*(1-$))*-#ppt_x-sin(-2*pi*(1-$))*(1-#ppt_y))*(1-$)">
                                          <p:val>
                                            <p:fltVal val="0"/>
                                          </p:val>
                                        </p:tav>
                                        <p:tav tm="100000">
                                          <p:val>
                                            <p:fltVal val="1"/>
                                          </p:val>
                                        </p:tav>
                                      </p:tavLst>
                                    </p:anim>
                                    <p:anim calcmode="lin" valueType="num">
                                      <p:cBhvr>
                                        <p:cTn id="45" dur="2000" fill="hold"/>
                                        <p:tgtEl>
                                          <p:spTgt spid="4">
                                            <p:graphicEl>
                                              <a:dgm id="{209061A4-2A39-4E1D-943B-10315DBCFA9A}"/>
                                            </p:graphic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4000"/>
                            </p:stCondLst>
                            <p:childTnLst>
                              <p:par>
                                <p:cTn id="47" presetID="15" presetClass="entr" presetSubtype="0" fill="hold" grpId="0" nodeType="afterEffect">
                                  <p:stCondLst>
                                    <p:cond delay="2000"/>
                                  </p:stCondLst>
                                  <p:childTnLst>
                                    <p:set>
                                      <p:cBhvr>
                                        <p:cTn id="48" dur="1" fill="hold">
                                          <p:stCondLst>
                                            <p:cond delay="0"/>
                                          </p:stCondLst>
                                        </p:cTn>
                                        <p:tgtEl>
                                          <p:spTgt spid="4">
                                            <p:graphicEl>
                                              <a:dgm id="{323F0647-15AD-424A-AF77-0DAB6E78515A}"/>
                                            </p:graphicEl>
                                          </p:spTgt>
                                        </p:tgtEl>
                                        <p:attrNameLst>
                                          <p:attrName>style.visibility</p:attrName>
                                        </p:attrNameLst>
                                      </p:cBhvr>
                                      <p:to>
                                        <p:strVal val="visible"/>
                                      </p:to>
                                    </p:set>
                                    <p:anim calcmode="lin" valueType="num">
                                      <p:cBhvr>
                                        <p:cTn id="49" dur="2000" fill="hold"/>
                                        <p:tgtEl>
                                          <p:spTgt spid="4">
                                            <p:graphicEl>
                                              <a:dgm id="{323F0647-15AD-424A-AF77-0DAB6E78515A}"/>
                                            </p:graphicEl>
                                          </p:spTgt>
                                        </p:tgtEl>
                                        <p:attrNameLst>
                                          <p:attrName>ppt_w</p:attrName>
                                        </p:attrNameLst>
                                      </p:cBhvr>
                                      <p:tavLst>
                                        <p:tav tm="0">
                                          <p:val>
                                            <p:fltVal val="0"/>
                                          </p:val>
                                        </p:tav>
                                        <p:tav tm="100000">
                                          <p:val>
                                            <p:strVal val="#ppt_w"/>
                                          </p:val>
                                        </p:tav>
                                      </p:tavLst>
                                    </p:anim>
                                    <p:anim calcmode="lin" valueType="num">
                                      <p:cBhvr>
                                        <p:cTn id="50" dur="2000" fill="hold"/>
                                        <p:tgtEl>
                                          <p:spTgt spid="4">
                                            <p:graphicEl>
                                              <a:dgm id="{323F0647-15AD-424A-AF77-0DAB6E78515A}"/>
                                            </p:graphicEl>
                                          </p:spTgt>
                                        </p:tgtEl>
                                        <p:attrNameLst>
                                          <p:attrName>ppt_h</p:attrName>
                                        </p:attrNameLst>
                                      </p:cBhvr>
                                      <p:tavLst>
                                        <p:tav tm="0">
                                          <p:val>
                                            <p:fltVal val="0"/>
                                          </p:val>
                                        </p:tav>
                                        <p:tav tm="100000">
                                          <p:val>
                                            <p:strVal val="#ppt_h"/>
                                          </p:val>
                                        </p:tav>
                                      </p:tavLst>
                                    </p:anim>
                                    <p:anim calcmode="lin" valueType="num">
                                      <p:cBhvr>
                                        <p:cTn id="51" dur="2000" fill="hold"/>
                                        <p:tgtEl>
                                          <p:spTgt spid="4">
                                            <p:graphicEl>
                                              <a:dgm id="{323F0647-15AD-424A-AF77-0DAB6E78515A}"/>
                                            </p:graphicEl>
                                          </p:spTgt>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4">
                                            <p:graphicEl>
                                              <a:dgm id="{323F0647-15AD-424A-AF77-0DAB6E78515A}"/>
                                            </p:graphic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28000"/>
                            </p:stCondLst>
                            <p:childTnLst>
                              <p:par>
                                <p:cTn id="54" presetID="15" presetClass="entr" presetSubtype="0" fill="hold" grpId="0" nodeType="afterEffect">
                                  <p:stCondLst>
                                    <p:cond delay="2000"/>
                                  </p:stCondLst>
                                  <p:childTnLst>
                                    <p:set>
                                      <p:cBhvr>
                                        <p:cTn id="55" dur="1" fill="hold">
                                          <p:stCondLst>
                                            <p:cond delay="0"/>
                                          </p:stCondLst>
                                        </p:cTn>
                                        <p:tgtEl>
                                          <p:spTgt spid="4">
                                            <p:graphicEl>
                                              <a:dgm id="{BFA03182-885B-4095-A512-9D55B09BD44F}"/>
                                            </p:graphicEl>
                                          </p:spTgt>
                                        </p:tgtEl>
                                        <p:attrNameLst>
                                          <p:attrName>style.visibility</p:attrName>
                                        </p:attrNameLst>
                                      </p:cBhvr>
                                      <p:to>
                                        <p:strVal val="visible"/>
                                      </p:to>
                                    </p:set>
                                    <p:anim calcmode="lin" valueType="num">
                                      <p:cBhvr>
                                        <p:cTn id="56" dur="2000" fill="hold"/>
                                        <p:tgtEl>
                                          <p:spTgt spid="4">
                                            <p:graphicEl>
                                              <a:dgm id="{BFA03182-885B-4095-A512-9D55B09BD44F}"/>
                                            </p:graphicEl>
                                          </p:spTgt>
                                        </p:tgtEl>
                                        <p:attrNameLst>
                                          <p:attrName>ppt_w</p:attrName>
                                        </p:attrNameLst>
                                      </p:cBhvr>
                                      <p:tavLst>
                                        <p:tav tm="0">
                                          <p:val>
                                            <p:fltVal val="0"/>
                                          </p:val>
                                        </p:tav>
                                        <p:tav tm="100000">
                                          <p:val>
                                            <p:strVal val="#ppt_w"/>
                                          </p:val>
                                        </p:tav>
                                      </p:tavLst>
                                    </p:anim>
                                    <p:anim calcmode="lin" valueType="num">
                                      <p:cBhvr>
                                        <p:cTn id="57" dur="2000" fill="hold"/>
                                        <p:tgtEl>
                                          <p:spTgt spid="4">
                                            <p:graphicEl>
                                              <a:dgm id="{BFA03182-885B-4095-A512-9D55B09BD44F}"/>
                                            </p:graphicEl>
                                          </p:spTgt>
                                        </p:tgtEl>
                                        <p:attrNameLst>
                                          <p:attrName>ppt_h</p:attrName>
                                        </p:attrNameLst>
                                      </p:cBhvr>
                                      <p:tavLst>
                                        <p:tav tm="0">
                                          <p:val>
                                            <p:fltVal val="0"/>
                                          </p:val>
                                        </p:tav>
                                        <p:tav tm="100000">
                                          <p:val>
                                            <p:strVal val="#ppt_h"/>
                                          </p:val>
                                        </p:tav>
                                      </p:tavLst>
                                    </p:anim>
                                    <p:anim calcmode="lin" valueType="num">
                                      <p:cBhvr>
                                        <p:cTn id="58" dur="2000" fill="hold"/>
                                        <p:tgtEl>
                                          <p:spTgt spid="4">
                                            <p:graphicEl>
                                              <a:dgm id="{BFA03182-885B-4095-A512-9D55B09BD44F}"/>
                                            </p:graphicEl>
                                          </p:spTgt>
                                        </p:tgtEl>
                                        <p:attrNameLst>
                                          <p:attrName>ppt_x</p:attrName>
                                        </p:attrNameLst>
                                      </p:cBhvr>
                                      <p:tavLst>
                                        <p:tav tm="0" fmla="#ppt_x+(cos(-2*pi*(1-$))*-#ppt_x-sin(-2*pi*(1-$))*(1-#ppt_y))*(1-$)">
                                          <p:val>
                                            <p:fltVal val="0"/>
                                          </p:val>
                                        </p:tav>
                                        <p:tav tm="100000">
                                          <p:val>
                                            <p:fltVal val="1"/>
                                          </p:val>
                                        </p:tav>
                                      </p:tavLst>
                                    </p:anim>
                                    <p:anim calcmode="lin" valueType="num">
                                      <p:cBhvr>
                                        <p:cTn id="59" dur="2000" fill="hold"/>
                                        <p:tgtEl>
                                          <p:spTgt spid="4">
                                            <p:graphicEl>
                                              <a:dgm id="{BFA03182-885B-4095-A512-9D55B09BD44F}"/>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Multimedia</a:t>
            </a:r>
          </a:p>
        </p:txBody>
      </p:sp>
      <p:sp>
        <p:nvSpPr>
          <p:cNvPr id="3" name="Text Placeholder 2"/>
          <p:cNvSpPr>
            <a:spLocks noGrp="1"/>
          </p:cNvSpPr>
          <p:nvPr>
            <p:ph type="body" sz="quarter" idx="13"/>
          </p:nvPr>
        </p:nvSpPr>
        <p:spPr/>
        <p:txBody>
          <a:bodyPr>
            <a:normAutofit/>
          </a:bodyPr>
          <a:lstStyle/>
          <a:p>
            <a:r>
              <a:rPr lang="en-US" dirty="0"/>
              <a:t>PowerPoint supports many file formats for multimedia, including videos and sound files,</a:t>
            </a:r>
          </a:p>
          <a:p>
            <a:r>
              <a:rPr lang="en-US" dirty="0"/>
              <a:t>You play videos from your device or from other websites, such as YouTube,</a:t>
            </a:r>
          </a:p>
          <a:p>
            <a:r>
              <a:rPr lang="en-US" dirty="0"/>
              <a:t>Sound files may be music, voice overs, sound effects, and other types,</a:t>
            </a:r>
          </a:p>
          <a:p>
            <a:r>
              <a:rPr lang="en-US" dirty="0"/>
              <a:t>PowerPoint supports many formats and plays your sound and video within the application.</a:t>
            </a:r>
          </a:p>
        </p:txBody>
      </p:sp>
      <p:sp>
        <p:nvSpPr>
          <p:cNvPr id="7" name="Date Placeholder 6">
            <a:extLst>
              <a:ext uri="{FF2B5EF4-FFF2-40B4-BE49-F238E27FC236}">
                <a16:creationId xmlns:a16="http://schemas.microsoft.com/office/drawing/2014/main" id="{2E7A6E4C-C308-4722-9106-5051541E3C54}"/>
              </a:ext>
            </a:extLst>
          </p:cNvPr>
          <p:cNvSpPr>
            <a:spLocks noGrp="1"/>
          </p:cNvSpPr>
          <p:nvPr>
            <p:ph type="dt" sz="half" idx="10"/>
          </p:nvPr>
        </p:nvSpPr>
        <p:spPr/>
        <p:txBody>
          <a:bodyPr/>
          <a:lstStyle/>
          <a:p>
            <a:r>
              <a:rPr lang="en-US"/>
              <a:t>404-299-1706/404-403-5391</a:t>
            </a:r>
          </a:p>
        </p:txBody>
      </p:sp>
      <p:sp>
        <p:nvSpPr>
          <p:cNvPr id="8" name="Footer Placeholder 7">
            <a:extLst>
              <a:ext uri="{FF2B5EF4-FFF2-40B4-BE49-F238E27FC236}">
                <a16:creationId xmlns:a16="http://schemas.microsoft.com/office/drawing/2014/main" id="{14DA4601-BE03-4DBB-AA99-46680EC2519F}"/>
              </a:ext>
            </a:extLst>
          </p:cNvPr>
          <p:cNvSpPr>
            <a:spLocks noGrp="1"/>
          </p:cNvSpPr>
          <p:nvPr>
            <p:ph type="ftr" sz="quarter" idx="11"/>
          </p:nvPr>
        </p:nvSpPr>
        <p:spPr/>
        <p:txBody>
          <a:bodyPr/>
          <a:lstStyle/>
          <a:p>
            <a:r>
              <a:rPr lang="en-US"/>
              <a:t>gregcreech.com/gregcreech.biz </a:t>
            </a:r>
          </a:p>
        </p:txBody>
      </p:sp>
      <p:sp>
        <p:nvSpPr>
          <p:cNvPr id="9" name="Slide Number Placeholder 8">
            <a:extLst>
              <a:ext uri="{FF2B5EF4-FFF2-40B4-BE49-F238E27FC236}">
                <a16:creationId xmlns:a16="http://schemas.microsoft.com/office/drawing/2014/main" id="{F0677D52-7114-4B0E-8813-4589A917A49A}"/>
              </a:ext>
            </a:extLst>
          </p:cNvPr>
          <p:cNvSpPr>
            <a:spLocks noGrp="1"/>
          </p:cNvSpPr>
          <p:nvPr>
            <p:ph type="sldNum" sz="quarter" idx="12"/>
          </p:nvPr>
        </p:nvSpPr>
        <p:spPr/>
        <p:txBody>
          <a:bodyPr/>
          <a:lstStyle/>
          <a:p>
            <a:fld id="{462DD971-B853-4498-9525-BE0A6CA5ED98}" type="slidenum">
              <a:rPr lang="en-US" smtClean="0"/>
              <a:pPr/>
              <a:t>19</a:t>
            </a:fld>
            <a:endParaRPr lang="en-US"/>
          </a:p>
        </p:txBody>
      </p:sp>
    </p:spTree>
    <p:extLst>
      <p:ext uri="{BB962C8B-B14F-4D97-AF65-F5344CB8AC3E}">
        <p14:creationId xmlns:p14="http://schemas.microsoft.com/office/powerpoint/2010/main" val="382906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 Shortcuts – Still the Best!</a:t>
            </a:r>
          </a:p>
        </p:txBody>
      </p:sp>
      <p:sp>
        <p:nvSpPr>
          <p:cNvPr id="4" name="Content Placeholder 3"/>
          <p:cNvSpPr>
            <a:spLocks noGrp="1"/>
          </p:cNvSpPr>
          <p:nvPr>
            <p:ph idx="1"/>
          </p:nvPr>
        </p:nvSpPr>
        <p:spPr>
          <a:xfrm>
            <a:off x="179294" y="1369436"/>
            <a:ext cx="11403105" cy="5081059"/>
          </a:xfrm>
        </p:spPr>
        <p:txBody>
          <a:bodyPr>
            <a:normAutofit/>
          </a:bodyPr>
          <a:lstStyle/>
          <a:p>
            <a:r>
              <a:rPr lang="en-US" dirty="0"/>
              <a:t>I have used keyboard “shortcuts” before they were shortcuts – that was our only option in 1981.</a:t>
            </a:r>
          </a:p>
          <a:p>
            <a:r>
              <a:rPr lang="en-US" dirty="0"/>
              <a:t>With many ways to access commands, keyboard shortcuts are still very popular.</a:t>
            </a:r>
          </a:p>
          <a:p>
            <a:r>
              <a:rPr lang="en-US" dirty="0"/>
              <a:t>Each application offers help and support on tons of keyboard shortcuts.</a:t>
            </a:r>
          </a:p>
          <a:p>
            <a:r>
              <a:rPr lang="en-US" dirty="0"/>
              <a:t>Keyboard shortcuts cross many applications and platforms, such as CTRL + C to copy, CTRL+V to paste.</a:t>
            </a:r>
          </a:p>
          <a:p>
            <a:r>
              <a:rPr lang="en-US" dirty="0"/>
              <a:t>Visit gregcreech.biz for my favorite shortcuts.</a:t>
            </a:r>
          </a:p>
        </p:txBody>
      </p:sp>
      <p:sp>
        <p:nvSpPr>
          <p:cNvPr id="5" name="Date Placeholder 4">
            <a:extLst>
              <a:ext uri="{FF2B5EF4-FFF2-40B4-BE49-F238E27FC236}">
                <a16:creationId xmlns:a16="http://schemas.microsoft.com/office/drawing/2014/main" id="{A27B8286-17F0-4089-9426-B917C947E648}"/>
              </a:ext>
            </a:extLst>
          </p:cNvPr>
          <p:cNvSpPr>
            <a:spLocks noGrp="1"/>
          </p:cNvSpPr>
          <p:nvPr>
            <p:ph type="dt" sz="half" idx="10"/>
          </p:nvPr>
        </p:nvSpPr>
        <p:spPr/>
        <p:txBody>
          <a:bodyPr/>
          <a:lstStyle/>
          <a:p>
            <a:r>
              <a:rPr lang="en-US"/>
              <a:t>404-299-1706/404-403-5391</a:t>
            </a:r>
          </a:p>
        </p:txBody>
      </p:sp>
      <p:sp>
        <p:nvSpPr>
          <p:cNvPr id="10" name="Footer Placeholder 9">
            <a:extLst>
              <a:ext uri="{FF2B5EF4-FFF2-40B4-BE49-F238E27FC236}">
                <a16:creationId xmlns:a16="http://schemas.microsoft.com/office/drawing/2014/main" id="{71153CCE-5E3D-4DAF-8986-9638F10E640B}"/>
              </a:ext>
            </a:extLst>
          </p:cNvPr>
          <p:cNvSpPr>
            <a:spLocks noGrp="1"/>
          </p:cNvSpPr>
          <p:nvPr>
            <p:ph type="ftr" sz="quarter" idx="11"/>
          </p:nvPr>
        </p:nvSpPr>
        <p:spPr/>
        <p:txBody>
          <a:bodyPr/>
          <a:lstStyle/>
          <a:p>
            <a:r>
              <a:rPr lang="en-US"/>
              <a:t>gregcreech.com/gregcreech.biz </a:t>
            </a:r>
          </a:p>
        </p:txBody>
      </p:sp>
      <p:sp>
        <p:nvSpPr>
          <p:cNvPr id="11" name="Slide Number Placeholder 10">
            <a:extLst>
              <a:ext uri="{FF2B5EF4-FFF2-40B4-BE49-F238E27FC236}">
                <a16:creationId xmlns:a16="http://schemas.microsoft.com/office/drawing/2014/main" id="{BCEA9610-194A-446F-8699-0863607D415A}"/>
              </a:ext>
            </a:extLst>
          </p:cNvPr>
          <p:cNvSpPr>
            <a:spLocks noGrp="1"/>
          </p:cNvSpPr>
          <p:nvPr>
            <p:ph type="sldNum" sz="quarter" idx="12"/>
          </p:nvPr>
        </p:nvSpPr>
        <p:spPr/>
        <p:txBody>
          <a:bodyPr/>
          <a:lstStyle/>
          <a:p>
            <a:fld id="{189E8BDE-8CBB-4848-A8F8-A6DCDEE471C8}" type="slidenum">
              <a:rPr lang="en-US" smtClean="0"/>
              <a:t>2</a:t>
            </a:fld>
            <a:endParaRPr lang="en-US"/>
          </a:p>
        </p:txBody>
      </p:sp>
    </p:spTree>
    <p:extLst>
      <p:ext uri="{BB962C8B-B14F-4D97-AF65-F5344CB8AC3E}">
        <p14:creationId xmlns:p14="http://schemas.microsoft.com/office/powerpoint/2010/main" val="490180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Newest Associate</a:t>
            </a:r>
            <a:br>
              <a:rPr lang="en-US" dirty="0"/>
            </a:br>
            <a:r>
              <a:rPr lang="en-US" dirty="0"/>
              <a:t>Video Example	</a:t>
            </a:r>
          </a:p>
        </p:txBody>
      </p:sp>
      <p:pic>
        <p:nvPicPr>
          <p:cNvPr id="6" name="New Age Secretar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876550" y="1417638"/>
            <a:ext cx="6440488" cy="4830762"/>
          </a:xfrm>
        </p:spPr>
      </p:pic>
      <p:sp>
        <p:nvSpPr>
          <p:cNvPr id="3" name="Date Placeholder 2">
            <a:extLst>
              <a:ext uri="{FF2B5EF4-FFF2-40B4-BE49-F238E27FC236}">
                <a16:creationId xmlns:a16="http://schemas.microsoft.com/office/drawing/2014/main" id="{9F8AF640-BD6D-47CE-B9FE-145B4217B437}"/>
              </a:ext>
            </a:extLst>
          </p:cNvPr>
          <p:cNvSpPr>
            <a:spLocks noGrp="1"/>
          </p:cNvSpPr>
          <p:nvPr>
            <p:ph type="dt" sz="half" idx="10"/>
          </p:nvPr>
        </p:nvSpPr>
        <p:spPr/>
        <p:txBody>
          <a:bodyPr/>
          <a:lstStyle/>
          <a:p>
            <a:r>
              <a:rPr lang="en-US"/>
              <a:t>404-299-1706/404-403-5391</a:t>
            </a:r>
          </a:p>
        </p:txBody>
      </p:sp>
      <p:sp>
        <p:nvSpPr>
          <p:cNvPr id="4" name="Footer Placeholder 3">
            <a:extLst>
              <a:ext uri="{FF2B5EF4-FFF2-40B4-BE49-F238E27FC236}">
                <a16:creationId xmlns:a16="http://schemas.microsoft.com/office/drawing/2014/main" id="{F740FF8C-F9DA-4649-B3AE-913918510C60}"/>
              </a:ext>
            </a:extLst>
          </p:cNvPr>
          <p:cNvSpPr>
            <a:spLocks noGrp="1"/>
          </p:cNvSpPr>
          <p:nvPr>
            <p:ph type="ftr" sz="quarter" idx="11"/>
          </p:nvPr>
        </p:nvSpPr>
        <p:spPr/>
        <p:txBody>
          <a:bodyPr/>
          <a:lstStyle/>
          <a:p>
            <a:r>
              <a:rPr lang="en-US"/>
              <a:t>gregcreech.com/gregcreech.biz </a:t>
            </a:r>
          </a:p>
        </p:txBody>
      </p:sp>
      <p:sp>
        <p:nvSpPr>
          <p:cNvPr id="5" name="Slide Number Placeholder 4">
            <a:extLst>
              <a:ext uri="{FF2B5EF4-FFF2-40B4-BE49-F238E27FC236}">
                <a16:creationId xmlns:a16="http://schemas.microsoft.com/office/drawing/2014/main" id="{8E332E21-E132-4184-8974-1E75FB6597E1}"/>
              </a:ext>
            </a:extLst>
          </p:cNvPr>
          <p:cNvSpPr>
            <a:spLocks noGrp="1"/>
          </p:cNvSpPr>
          <p:nvPr>
            <p:ph type="sldNum" sz="quarter" idx="12"/>
          </p:nvPr>
        </p:nvSpPr>
        <p:spPr/>
        <p:txBody>
          <a:bodyPr/>
          <a:lstStyle/>
          <a:p>
            <a:fld id="{189E8BDE-8CBB-4848-A8F8-A6DCDEE471C8}" type="slidenum">
              <a:rPr lang="en-US" smtClean="0"/>
              <a:t>20</a:t>
            </a:fld>
            <a:endParaRPr lang="en-US"/>
          </a:p>
        </p:txBody>
      </p:sp>
    </p:spTree>
    <p:extLst>
      <p:ext uri="{BB962C8B-B14F-4D97-AF65-F5344CB8AC3E}">
        <p14:creationId xmlns:p14="http://schemas.microsoft.com/office/powerpoint/2010/main" val="20078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fullScrn="1">
              <p:cMediaNode vol="80000">
                <p:cTn id="16" fill="hold" display="0">
                  <p:stCondLst>
                    <p:cond delay="indefinite"/>
                  </p:stCondLst>
                </p:cTn>
                <p:tgtEl>
                  <p:spTgt spid="6"/>
                </p:tgtEl>
              </p:cMediaNode>
            </p:video>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Outlook Today</a:t>
            </a:r>
          </a:p>
        </p:txBody>
      </p:sp>
      <p:sp>
        <p:nvSpPr>
          <p:cNvPr id="4" name="Content Placeholder 3"/>
          <p:cNvSpPr>
            <a:spLocks noGrp="1"/>
          </p:cNvSpPr>
          <p:nvPr>
            <p:ph idx="1"/>
          </p:nvPr>
        </p:nvSpPr>
        <p:spPr>
          <a:xfrm>
            <a:off x="21740" y="1479551"/>
            <a:ext cx="7903060" cy="4876800"/>
          </a:xfrm>
        </p:spPr>
        <p:txBody>
          <a:bodyPr>
            <a:normAutofit fontScale="92500" lnSpcReduction="10000"/>
          </a:bodyPr>
          <a:lstStyle/>
          <a:p>
            <a:r>
              <a:rPr lang="en-US" dirty="0"/>
              <a:t>Outlook Today is your top level folder above your Inbox,</a:t>
            </a:r>
          </a:p>
          <a:p>
            <a:r>
              <a:rPr lang="en-US" dirty="0"/>
              <a:t>Displays your calendar for up to seven days, your tasks, and favorite folders,</a:t>
            </a:r>
          </a:p>
          <a:p>
            <a:r>
              <a:rPr lang="en-US" dirty="0"/>
              <a:t>You may customize Outlook Today to open when you start Outlook using the Customize Outlook Today button,</a:t>
            </a:r>
          </a:p>
          <a:p>
            <a:r>
              <a:rPr lang="en-US" dirty="0"/>
              <a:t>Using the Customize Outlook Today pane you may change your theme and number of days to show on your calendar.</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400" y="2509024"/>
            <a:ext cx="3690090" cy="1491476"/>
          </a:xfrm>
          <a:prstGeom prst="rect">
            <a:avLst/>
          </a:prstGeom>
          <a:effectLst>
            <a:glow rad="101600">
              <a:schemeClr val="accent1">
                <a:satMod val="175000"/>
                <a:alpha val="40000"/>
              </a:schemeClr>
            </a:glow>
          </a:effectLst>
        </p:spPr>
      </p:pic>
      <p:sp>
        <p:nvSpPr>
          <p:cNvPr id="8" name="Slide Number Placeholder 5"/>
          <p:cNvSpPr>
            <a:spLocks noGrp="1"/>
          </p:cNvSpPr>
          <p:nvPr>
            <p:ph type="sldNum" sz="quarter" idx="4294967295"/>
          </p:nvPr>
        </p:nvSpPr>
        <p:spPr>
          <a:xfrm>
            <a:off x="9296400" y="6305550"/>
            <a:ext cx="914400" cy="323850"/>
          </a:xfrm>
          <a:prstGeom prst="rect">
            <a:avLst/>
          </a:prstGeom>
        </p:spPr>
        <p:txBody>
          <a:bodyPr/>
          <a:lstStyle/>
          <a:p>
            <a:fld id="{462DD971-B853-4498-9525-BE0A6CA5ED98}" type="slidenum">
              <a:rPr lang="en-US" sz="1100"/>
              <a:pPr/>
              <a:t>21</a:t>
            </a:fld>
            <a:endParaRPr lang="en-US" sz="1100" dirty="0"/>
          </a:p>
        </p:txBody>
      </p:sp>
      <p:sp>
        <p:nvSpPr>
          <p:cNvPr id="3" name="Date Placeholder 2">
            <a:extLst>
              <a:ext uri="{FF2B5EF4-FFF2-40B4-BE49-F238E27FC236}">
                <a16:creationId xmlns:a16="http://schemas.microsoft.com/office/drawing/2014/main" id="{0C1D4721-22CD-4E0D-AD55-6AEBB1C0AD8A}"/>
              </a:ext>
            </a:extLst>
          </p:cNvPr>
          <p:cNvSpPr>
            <a:spLocks noGrp="1"/>
          </p:cNvSpPr>
          <p:nvPr>
            <p:ph type="dt" sz="half" idx="10"/>
          </p:nvPr>
        </p:nvSpPr>
        <p:spPr/>
        <p:txBody>
          <a:bodyPr/>
          <a:lstStyle/>
          <a:p>
            <a:r>
              <a:rPr lang="en-US"/>
              <a:t>404-299-1706/404-403-5391</a:t>
            </a:r>
          </a:p>
        </p:txBody>
      </p:sp>
      <p:sp>
        <p:nvSpPr>
          <p:cNvPr id="5" name="Footer Placeholder 4">
            <a:extLst>
              <a:ext uri="{FF2B5EF4-FFF2-40B4-BE49-F238E27FC236}">
                <a16:creationId xmlns:a16="http://schemas.microsoft.com/office/drawing/2014/main" id="{7290695F-CB63-44F4-8187-FB9333F84F6D}"/>
              </a:ext>
            </a:extLst>
          </p:cNvPr>
          <p:cNvSpPr>
            <a:spLocks noGrp="1"/>
          </p:cNvSpPr>
          <p:nvPr>
            <p:ph type="ftr" sz="quarter" idx="11"/>
          </p:nvPr>
        </p:nvSpPr>
        <p:spPr/>
        <p:txBody>
          <a:bodyPr/>
          <a:lstStyle/>
          <a:p>
            <a:r>
              <a:rPr lang="en-US"/>
              <a:t>gregcreech.com/gregcreech.biz </a:t>
            </a:r>
          </a:p>
        </p:txBody>
      </p:sp>
    </p:spTree>
    <p:extLst>
      <p:ext uri="{BB962C8B-B14F-4D97-AF65-F5344CB8AC3E}">
        <p14:creationId xmlns:p14="http://schemas.microsoft.com/office/powerpoint/2010/main" val="230490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Steps</a:t>
            </a:r>
          </a:p>
        </p:txBody>
      </p:sp>
      <p:sp>
        <p:nvSpPr>
          <p:cNvPr id="4" name="Content Placeholder 3"/>
          <p:cNvSpPr>
            <a:spLocks noGrp="1"/>
          </p:cNvSpPr>
          <p:nvPr>
            <p:ph sz="half" idx="1"/>
          </p:nvPr>
        </p:nvSpPr>
        <p:spPr>
          <a:xfrm>
            <a:off x="0" y="1371600"/>
            <a:ext cx="8382000" cy="4933950"/>
          </a:xfrm>
        </p:spPr>
        <p:txBody>
          <a:bodyPr>
            <a:normAutofit/>
          </a:bodyPr>
          <a:lstStyle/>
          <a:p>
            <a:pPr>
              <a:spcBef>
                <a:spcPts val="1350"/>
              </a:spcBef>
            </a:pPr>
            <a:r>
              <a:rPr lang="en-US" dirty="0"/>
              <a:t>Quick Steps performs several popular actions for emails with a click or tap,</a:t>
            </a:r>
          </a:p>
          <a:p>
            <a:pPr>
              <a:spcBef>
                <a:spcPts val="1350"/>
              </a:spcBef>
            </a:pPr>
            <a:r>
              <a:rPr lang="en-US" dirty="0"/>
              <a:t>The Quick Steps box/pane is on the email’s Home Tab,</a:t>
            </a:r>
          </a:p>
          <a:p>
            <a:pPr>
              <a:spcBef>
                <a:spcPts val="1350"/>
              </a:spcBef>
            </a:pPr>
            <a:r>
              <a:rPr lang="en-US" dirty="0"/>
              <a:t>Quick Steps actions include:</a:t>
            </a:r>
          </a:p>
          <a:p>
            <a:pPr lvl="1">
              <a:spcBef>
                <a:spcPts val="1350"/>
              </a:spcBef>
            </a:pPr>
            <a:r>
              <a:rPr lang="en-US" dirty="0"/>
              <a:t>Moving and categorizing emails,</a:t>
            </a:r>
          </a:p>
          <a:p>
            <a:pPr lvl="1">
              <a:spcBef>
                <a:spcPts val="1350"/>
              </a:spcBef>
            </a:pPr>
            <a:r>
              <a:rPr lang="en-US" dirty="0"/>
              <a:t>Creating and using an email group,</a:t>
            </a:r>
          </a:p>
          <a:p>
            <a:pPr lvl="1">
              <a:spcBef>
                <a:spcPts val="1350"/>
              </a:spcBef>
            </a:pPr>
            <a:r>
              <a:rPr lang="en-US" dirty="0"/>
              <a:t>Forwarding emails to a person or group.</a:t>
            </a:r>
          </a:p>
          <a:p>
            <a:pPr lvl="1"/>
            <a:endParaRPr lang="en-US" dirty="0"/>
          </a:p>
          <a:p>
            <a:pPr lvl="1"/>
            <a:endParaRPr lang="en-US" dirty="0"/>
          </a:p>
        </p:txBody>
      </p:sp>
      <p:pic>
        <p:nvPicPr>
          <p:cNvPr id="10" name="Picture 9"/>
          <p:cNvPicPr/>
          <p:nvPr/>
        </p:nvPicPr>
        <p:blipFill rotWithShape="1">
          <a:blip r:embed="rId3" cstate="email">
            <a:extLst>
              <a:ext uri="{28A0092B-C50C-407E-A947-70E740481C1C}">
                <a14:useLocalDpi xmlns:a14="http://schemas.microsoft.com/office/drawing/2010/main"/>
              </a:ext>
            </a:extLst>
          </a:blip>
          <a:srcRect/>
          <a:stretch/>
        </p:blipFill>
        <p:spPr bwMode="auto">
          <a:xfrm>
            <a:off x="8599843" y="3606165"/>
            <a:ext cx="1610958" cy="1842790"/>
          </a:xfrm>
          <a:prstGeom prst="rect">
            <a:avLst/>
          </a:prstGeom>
          <a:ln>
            <a:noFill/>
          </a:ln>
          <a:effectLst>
            <a:glow rad="101600">
              <a:schemeClr val="accent1">
                <a:satMod val="175000"/>
                <a:alpha val="40000"/>
              </a:schemeClr>
            </a:glow>
          </a:effectLst>
          <a:extLst>
            <a:ext uri="{53640926-AAD7-44D8-BBD7-CCE9431645EC}">
              <a14:shadowObscured xmlns:a14="http://schemas.microsoft.com/office/drawing/2010/main"/>
            </a:ext>
          </a:extLst>
        </p:spPr>
      </p:pic>
      <p:pic>
        <p:nvPicPr>
          <p:cNvPr id="11" name="Picture 10"/>
          <p:cNvPicPr/>
          <p:nvPr/>
        </p:nvPicPr>
        <p:blipFill rotWithShape="1">
          <a:blip r:embed="rId4"/>
          <a:srcRect l="34896" t="6666" r="31423" b="48056"/>
          <a:stretch/>
        </p:blipFill>
        <p:spPr bwMode="auto">
          <a:xfrm>
            <a:off x="8599843" y="2042473"/>
            <a:ext cx="1610958" cy="1357952"/>
          </a:xfrm>
          <a:prstGeom prst="rect">
            <a:avLst/>
          </a:prstGeom>
          <a:ln>
            <a:noFill/>
          </a:ln>
          <a:effectLst>
            <a:glow rad="101600">
              <a:schemeClr val="accent1">
                <a:satMod val="175000"/>
                <a:alpha val="40000"/>
              </a:schemeClr>
            </a:glow>
          </a:effectLst>
          <a:extLst>
            <a:ext uri="{53640926-AAD7-44D8-BBD7-CCE9431645EC}">
              <a14:shadowObscured xmlns:a14="http://schemas.microsoft.com/office/drawing/2010/main"/>
            </a:ext>
          </a:extLst>
        </p:spPr>
      </p:pic>
      <p:sp>
        <p:nvSpPr>
          <p:cNvPr id="9" name="Slide Number Placeholder 5"/>
          <p:cNvSpPr>
            <a:spLocks noGrp="1"/>
          </p:cNvSpPr>
          <p:nvPr>
            <p:ph type="sldNum" sz="quarter" idx="4294967295"/>
          </p:nvPr>
        </p:nvSpPr>
        <p:spPr>
          <a:xfrm>
            <a:off x="9296400" y="6305550"/>
            <a:ext cx="914400" cy="323850"/>
          </a:xfrm>
          <a:prstGeom prst="rect">
            <a:avLst/>
          </a:prstGeom>
        </p:spPr>
        <p:txBody>
          <a:bodyPr/>
          <a:lstStyle/>
          <a:p>
            <a:fld id="{462DD971-B853-4498-9525-BE0A6CA5ED98}" type="slidenum">
              <a:rPr lang="en-US" sz="1100"/>
              <a:pPr/>
              <a:t>22</a:t>
            </a:fld>
            <a:endParaRPr lang="en-US" sz="1100" dirty="0"/>
          </a:p>
        </p:txBody>
      </p:sp>
      <p:sp>
        <p:nvSpPr>
          <p:cNvPr id="3" name="Date Placeholder 2">
            <a:extLst>
              <a:ext uri="{FF2B5EF4-FFF2-40B4-BE49-F238E27FC236}">
                <a16:creationId xmlns:a16="http://schemas.microsoft.com/office/drawing/2014/main" id="{A136DB89-F1D1-4571-9AA3-431BB310DCA2}"/>
              </a:ext>
            </a:extLst>
          </p:cNvPr>
          <p:cNvSpPr>
            <a:spLocks noGrp="1"/>
          </p:cNvSpPr>
          <p:nvPr>
            <p:ph type="dt" sz="half" idx="10"/>
          </p:nvPr>
        </p:nvSpPr>
        <p:spPr/>
        <p:txBody>
          <a:bodyPr/>
          <a:lstStyle/>
          <a:p>
            <a:r>
              <a:rPr lang="en-US"/>
              <a:t>404-299-1706/404-403-5391</a:t>
            </a:r>
          </a:p>
        </p:txBody>
      </p:sp>
      <p:sp>
        <p:nvSpPr>
          <p:cNvPr id="5" name="Footer Placeholder 4">
            <a:extLst>
              <a:ext uri="{FF2B5EF4-FFF2-40B4-BE49-F238E27FC236}">
                <a16:creationId xmlns:a16="http://schemas.microsoft.com/office/drawing/2014/main" id="{D276A0CF-5BDC-4E4F-97BA-1EA5592C5B56}"/>
              </a:ext>
            </a:extLst>
          </p:cNvPr>
          <p:cNvSpPr>
            <a:spLocks noGrp="1"/>
          </p:cNvSpPr>
          <p:nvPr>
            <p:ph type="ftr" sz="quarter" idx="11"/>
          </p:nvPr>
        </p:nvSpPr>
        <p:spPr/>
        <p:txBody>
          <a:bodyPr/>
          <a:lstStyle/>
          <a:p>
            <a:r>
              <a:rPr lang="en-US"/>
              <a:t>gregcreech.com/gregcreech.biz </a:t>
            </a:r>
          </a:p>
        </p:txBody>
      </p:sp>
    </p:spTree>
    <p:extLst>
      <p:ext uri="{BB962C8B-B14F-4D97-AF65-F5344CB8AC3E}">
        <p14:creationId xmlns:p14="http://schemas.microsoft.com/office/powerpoint/2010/main" val="2729132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additive="base">
                                        <p:cTn id="50"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additive="base">
                                        <p:cTn id="56"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7"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Rules</a:t>
            </a:r>
          </a:p>
        </p:txBody>
      </p:sp>
      <p:sp>
        <p:nvSpPr>
          <p:cNvPr id="4" name="Content Placeholder 3"/>
          <p:cNvSpPr>
            <a:spLocks noGrp="1"/>
          </p:cNvSpPr>
          <p:nvPr>
            <p:ph sz="half" idx="1"/>
          </p:nvPr>
        </p:nvSpPr>
        <p:spPr>
          <a:xfrm>
            <a:off x="82061" y="1295399"/>
            <a:ext cx="7960889" cy="5060951"/>
          </a:xfrm>
        </p:spPr>
        <p:txBody>
          <a:bodyPr>
            <a:normAutofit lnSpcReduction="10000"/>
          </a:bodyPr>
          <a:lstStyle/>
          <a:p>
            <a:pPr>
              <a:spcBef>
                <a:spcPts val="1350"/>
              </a:spcBef>
            </a:pPr>
            <a:r>
              <a:rPr lang="en-US" dirty="0"/>
              <a:t>Rules affect messages as they come in based on sender, subjects, and many other criteria,</a:t>
            </a:r>
          </a:p>
          <a:p>
            <a:pPr>
              <a:spcBef>
                <a:spcPts val="1350"/>
              </a:spcBef>
            </a:pPr>
            <a:r>
              <a:rPr lang="en-US" dirty="0"/>
              <a:t>The Rules button and menu are on the Home Tab of email,</a:t>
            </a:r>
          </a:p>
          <a:p>
            <a:pPr>
              <a:spcBef>
                <a:spcPts val="1350"/>
              </a:spcBef>
            </a:pPr>
            <a:r>
              <a:rPr lang="en-US" dirty="0"/>
              <a:t>The Rules Wizard may guide you in creating a rule,</a:t>
            </a:r>
          </a:p>
          <a:p>
            <a:pPr>
              <a:spcBef>
                <a:spcPts val="1350"/>
              </a:spcBef>
            </a:pPr>
            <a:r>
              <a:rPr lang="en-US" dirty="0"/>
              <a:t>You may edit, add, and delete rules using the Manage Rules and Alerts pane,</a:t>
            </a:r>
          </a:p>
          <a:p>
            <a:pPr>
              <a:spcBef>
                <a:spcPts val="1350"/>
              </a:spcBef>
            </a:pPr>
            <a:r>
              <a:rPr lang="en-US" dirty="0"/>
              <a:t>Helpful in moving messages to folders before they clog up your Inbox. </a:t>
            </a:r>
          </a:p>
          <a:p>
            <a:pPr lvl="1"/>
            <a:endParaRPr lang="en-US" dirty="0"/>
          </a:p>
          <a:p>
            <a:pPr lvl="1"/>
            <a:endParaRPr lang="en-US" dirty="0"/>
          </a:p>
        </p:txBody>
      </p:sp>
      <p:pic>
        <p:nvPicPr>
          <p:cNvPr id="5" name="Picture 4"/>
          <p:cNvPicPr>
            <a:picLocks noChangeAspect="1"/>
          </p:cNvPicPr>
          <p:nvPr/>
        </p:nvPicPr>
        <p:blipFill rotWithShape="1">
          <a:blip r:embed="rId3"/>
          <a:srcRect l="61895" t="6117" r="16536" b="70981"/>
          <a:stretch/>
        </p:blipFill>
        <p:spPr>
          <a:xfrm>
            <a:off x="8408893" y="1931139"/>
            <a:ext cx="1775013" cy="1177963"/>
          </a:xfrm>
          <a:prstGeom prst="rect">
            <a:avLst/>
          </a:prstGeom>
          <a:effectLst>
            <a:glow rad="101600">
              <a:schemeClr val="accent1">
                <a:satMod val="175000"/>
                <a:alpha val="40000"/>
              </a:schemeClr>
            </a:glow>
          </a:effectLst>
        </p:spPr>
      </p:pic>
      <p:pic>
        <p:nvPicPr>
          <p:cNvPr id="9" name="Picture 8" descr="Create Ru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951" y="3986245"/>
            <a:ext cx="2140955" cy="1367173"/>
          </a:xfrm>
          <a:prstGeom prst="rect">
            <a:avLst/>
          </a:prstGeom>
          <a:effectLst>
            <a:glow rad="101600">
              <a:schemeClr val="accent1">
                <a:satMod val="175000"/>
                <a:alpha val="40000"/>
              </a:schemeClr>
            </a:glow>
          </a:effectLst>
        </p:spPr>
      </p:pic>
      <p:sp>
        <p:nvSpPr>
          <p:cNvPr id="10" name="Slide Number Placeholder 5"/>
          <p:cNvSpPr>
            <a:spLocks noGrp="1"/>
          </p:cNvSpPr>
          <p:nvPr>
            <p:ph type="sldNum" sz="quarter" idx="4294967295"/>
          </p:nvPr>
        </p:nvSpPr>
        <p:spPr>
          <a:xfrm>
            <a:off x="9296400" y="6305550"/>
            <a:ext cx="914400" cy="323850"/>
          </a:xfrm>
          <a:prstGeom prst="rect">
            <a:avLst/>
          </a:prstGeom>
        </p:spPr>
        <p:txBody>
          <a:bodyPr/>
          <a:lstStyle/>
          <a:p>
            <a:fld id="{462DD971-B853-4498-9525-BE0A6CA5ED98}" type="slidenum">
              <a:rPr lang="en-US" sz="1100"/>
              <a:pPr/>
              <a:t>23</a:t>
            </a:fld>
            <a:endParaRPr lang="en-US" sz="1100" dirty="0"/>
          </a:p>
        </p:txBody>
      </p:sp>
      <p:sp>
        <p:nvSpPr>
          <p:cNvPr id="3" name="Date Placeholder 2">
            <a:extLst>
              <a:ext uri="{FF2B5EF4-FFF2-40B4-BE49-F238E27FC236}">
                <a16:creationId xmlns:a16="http://schemas.microsoft.com/office/drawing/2014/main" id="{E97746C1-1DD2-4B84-901D-76B782453C89}"/>
              </a:ext>
            </a:extLst>
          </p:cNvPr>
          <p:cNvSpPr>
            <a:spLocks noGrp="1"/>
          </p:cNvSpPr>
          <p:nvPr>
            <p:ph type="dt" sz="half" idx="10"/>
          </p:nvPr>
        </p:nvSpPr>
        <p:spPr/>
        <p:txBody>
          <a:bodyPr/>
          <a:lstStyle/>
          <a:p>
            <a:r>
              <a:rPr lang="en-US"/>
              <a:t>404-299-1706/404-403-5391</a:t>
            </a:r>
          </a:p>
        </p:txBody>
      </p:sp>
      <p:sp>
        <p:nvSpPr>
          <p:cNvPr id="6" name="Footer Placeholder 5">
            <a:extLst>
              <a:ext uri="{FF2B5EF4-FFF2-40B4-BE49-F238E27FC236}">
                <a16:creationId xmlns:a16="http://schemas.microsoft.com/office/drawing/2014/main" id="{D474B14E-9393-4B0B-A981-CA30E21BB59D}"/>
              </a:ext>
            </a:extLst>
          </p:cNvPr>
          <p:cNvSpPr>
            <a:spLocks noGrp="1"/>
          </p:cNvSpPr>
          <p:nvPr>
            <p:ph type="ftr" sz="quarter" idx="11"/>
          </p:nvPr>
        </p:nvSpPr>
        <p:spPr/>
        <p:txBody>
          <a:bodyPr/>
          <a:lstStyle/>
          <a:p>
            <a:r>
              <a:rPr lang="en-US"/>
              <a:t>gregcreech.com/gregcreech.biz </a:t>
            </a:r>
          </a:p>
        </p:txBody>
      </p:sp>
    </p:spTree>
    <p:extLst>
      <p:ext uri="{BB962C8B-B14F-4D97-AF65-F5344CB8AC3E}">
        <p14:creationId xmlns:p14="http://schemas.microsoft.com/office/powerpoint/2010/main" val="2116750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Outlook: To-Do Bar Enhancements</a:t>
            </a:r>
          </a:p>
        </p:txBody>
      </p:sp>
      <p:sp>
        <p:nvSpPr>
          <p:cNvPr id="4" name="Content Placeholder 3"/>
          <p:cNvSpPr>
            <a:spLocks noGrp="1"/>
          </p:cNvSpPr>
          <p:nvPr>
            <p:ph sz="half" idx="1"/>
          </p:nvPr>
        </p:nvSpPr>
        <p:spPr>
          <a:xfrm>
            <a:off x="107576" y="1417638"/>
            <a:ext cx="9961581" cy="5176800"/>
          </a:xfrm>
        </p:spPr>
        <p:txBody>
          <a:bodyPr>
            <a:normAutofit/>
          </a:bodyPr>
          <a:lstStyle/>
          <a:p>
            <a:r>
              <a:rPr lang="en-US" dirty="0"/>
              <a:t>The To-Do bar is in the View tab and activates for each Outlook object - Mail, People, Calendar,</a:t>
            </a:r>
          </a:p>
          <a:p>
            <a:r>
              <a:rPr lang="en-US" dirty="0"/>
              <a:t>You may set different options for each Outlook object to view Calendar, People, or Tasks,</a:t>
            </a:r>
          </a:p>
          <a:p>
            <a:r>
              <a:rPr lang="en-US" dirty="0"/>
              <a:t>The To-Do bar offers an At-A-Glance look of your calendar appointments, people, and tasks,</a:t>
            </a:r>
          </a:p>
          <a:p>
            <a:r>
              <a:rPr lang="en-US" dirty="0"/>
              <a:t> You may quickly open an item by double clicking</a:t>
            </a:r>
            <a:br>
              <a:rPr lang="en-US" dirty="0"/>
            </a:br>
            <a:r>
              <a:rPr lang="en-US" dirty="0"/>
              <a:t>on it,</a:t>
            </a:r>
          </a:p>
          <a:p>
            <a:r>
              <a:rPr lang="en-US" dirty="0"/>
              <a:t>You may navigate to different months with your</a:t>
            </a:r>
            <a:br>
              <a:rPr lang="en-US" dirty="0"/>
            </a:br>
            <a:r>
              <a:rPr lang="en-US" dirty="0"/>
              <a:t>calendar displayed.</a:t>
            </a: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a:stretch/>
        </p:blipFill>
        <p:spPr>
          <a:xfrm>
            <a:off x="10219765" y="1417638"/>
            <a:ext cx="1362635" cy="5305891"/>
          </a:xfrm>
          <a:prstGeom prst="rect">
            <a:avLst/>
          </a:prstGeom>
          <a:effectLst>
            <a:glow rad="139700">
              <a:schemeClr val="accent5">
                <a:satMod val="175000"/>
                <a:alpha val="40000"/>
              </a:schemeClr>
            </a:glow>
          </a:effectLst>
        </p:spPr>
      </p:pic>
      <p:pic>
        <p:nvPicPr>
          <p:cNvPr id="9" name="Picture 8"/>
          <p:cNvPicPr/>
          <p:nvPr/>
        </p:nvPicPr>
        <p:blipFill rotWithShape="1">
          <a:blip r:embed="rId4" cstate="print">
            <a:extLst>
              <a:ext uri="{28A0092B-C50C-407E-A947-70E740481C1C}">
                <a14:useLocalDpi xmlns:a14="http://schemas.microsoft.com/office/drawing/2010/main" val="0"/>
              </a:ext>
            </a:extLst>
          </a:blip>
          <a:srcRect/>
          <a:stretch/>
        </p:blipFill>
        <p:spPr bwMode="auto">
          <a:xfrm>
            <a:off x="8712461" y="3708699"/>
            <a:ext cx="1200150" cy="1841500"/>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a:extLst>
              <a:ext uri="{FF2B5EF4-FFF2-40B4-BE49-F238E27FC236}">
                <a16:creationId xmlns:a16="http://schemas.microsoft.com/office/drawing/2014/main" id="{C58BD572-05C6-4C5E-938F-B18101C0CDEA}"/>
              </a:ext>
            </a:extLst>
          </p:cNvPr>
          <p:cNvSpPr>
            <a:spLocks noGrp="1"/>
          </p:cNvSpPr>
          <p:nvPr>
            <p:ph type="dt" sz="half" idx="10"/>
          </p:nvPr>
        </p:nvSpPr>
        <p:spPr/>
        <p:txBody>
          <a:bodyPr/>
          <a:lstStyle/>
          <a:p>
            <a:r>
              <a:rPr lang="en-US"/>
              <a:t>404-299-1706/404-403-5391</a:t>
            </a:r>
          </a:p>
        </p:txBody>
      </p:sp>
      <p:sp>
        <p:nvSpPr>
          <p:cNvPr id="6" name="Footer Placeholder 5">
            <a:extLst>
              <a:ext uri="{FF2B5EF4-FFF2-40B4-BE49-F238E27FC236}">
                <a16:creationId xmlns:a16="http://schemas.microsoft.com/office/drawing/2014/main" id="{A090295A-FAC7-491C-97C2-ADA060048AD4}"/>
              </a:ext>
            </a:extLst>
          </p:cNvPr>
          <p:cNvSpPr>
            <a:spLocks noGrp="1"/>
          </p:cNvSpPr>
          <p:nvPr>
            <p:ph type="ftr" sz="quarter" idx="11"/>
          </p:nvPr>
        </p:nvSpPr>
        <p:spPr/>
        <p:txBody>
          <a:bodyPr/>
          <a:lstStyle/>
          <a:p>
            <a:r>
              <a:rPr lang="en-US"/>
              <a:t>gregcreech.com/gregcreech.biz </a:t>
            </a:r>
          </a:p>
        </p:txBody>
      </p:sp>
      <p:sp>
        <p:nvSpPr>
          <p:cNvPr id="7" name="Slide Number Placeholder 6">
            <a:extLst>
              <a:ext uri="{FF2B5EF4-FFF2-40B4-BE49-F238E27FC236}">
                <a16:creationId xmlns:a16="http://schemas.microsoft.com/office/drawing/2014/main" id="{F89EE8D6-1CB1-427F-9C23-B92A9C57B94E}"/>
              </a:ext>
            </a:extLst>
          </p:cNvPr>
          <p:cNvSpPr>
            <a:spLocks noGrp="1"/>
          </p:cNvSpPr>
          <p:nvPr>
            <p:ph type="sldNum" sz="quarter" idx="12"/>
          </p:nvPr>
        </p:nvSpPr>
        <p:spPr/>
        <p:txBody>
          <a:bodyPr/>
          <a:lstStyle/>
          <a:p>
            <a:fld id="{189E8BDE-8CBB-4848-A8F8-A6DCDEE471C8}" type="slidenum">
              <a:rPr lang="en-US" smtClean="0"/>
              <a:t>24</a:t>
            </a:fld>
            <a:endParaRPr lang="en-US"/>
          </a:p>
        </p:txBody>
      </p:sp>
    </p:spTree>
    <p:extLst>
      <p:ext uri="{BB962C8B-B14F-4D97-AF65-F5344CB8AC3E}">
        <p14:creationId xmlns:p14="http://schemas.microsoft.com/office/powerpoint/2010/main" val="2513483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additive="base">
                                        <p:cTn id="50"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in New Window</a:t>
            </a:r>
          </a:p>
        </p:txBody>
      </p:sp>
      <p:sp>
        <p:nvSpPr>
          <p:cNvPr id="4" name="Content Placeholder 3"/>
          <p:cNvSpPr>
            <a:spLocks noGrp="1"/>
          </p:cNvSpPr>
          <p:nvPr>
            <p:ph sz="half" idx="1"/>
          </p:nvPr>
        </p:nvSpPr>
        <p:spPr>
          <a:xfrm>
            <a:off x="175847" y="1457813"/>
            <a:ext cx="8263392" cy="4800600"/>
          </a:xfrm>
        </p:spPr>
        <p:txBody>
          <a:bodyPr>
            <a:normAutofit/>
          </a:bodyPr>
          <a:lstStyle/>
          <a:p>
            <a:pPr>
              <a:spcBef>
                <a:spcPts val="1350"/>
              </a:spcBef>
            </a:pPr>
            <a:r>
              <a:rPr lang="en-US" dirty="0"/>
              <a:t>The Open in New Window button in the View Tab allows you to view two or more folders or items,</a:t>
            </a:r>
          </a:p>
          <a:p>
            <a:pPr>
              <a:spcBef>
                <a:spcPts val="1350"/>
              </a:spcBef>
            </a:pPr>
            <a:r>
              <a:rPr lang="en-US" dirty="0"/>
              <a:t>Particularly helpful with viewing your calendar and inbox side-by-side,</a:t>
            </a:r>
          </a:p>
          <a:p>
            <a:pPr>
              <a:spcBef>
                <a:spcPts val="1350"/>
              </a:spcBef>
            </a:pPr>
            <a:r>
              <a:rPr lang="en-US" dirty="0"/>
              <a:t>Prevents toggling between Outlook objects,</a:t>
            </a:r>
          </a:p>
          <a:p>
            <a:pPr>
              <a:spcBef>
                <a:spcPts val="1350"/>
              </a:spcBef>
            </a:pPr>
            <a:r>
              <a:rPr lang="en-US" dirty="0"/>
              <a:t>Using the Windows Snap feature you may view two or more Outlook items on your desktop.</a:t>
            </a:r>
          </a:p>
          <a:p>
            <a:endParaRPr lang="en-US" dirty="0"/>
          </a:p>
          <a:p>
            <a:endParaRPr lang="en-US" dirty="0"/>
          </a:p>
          <a:p>
            <a:endParaRPr lang="en-US" dirty="0"/>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344" y="1920479"/>
            <a:ext cx="1433456" cy="1877627"/>
          </a:xfrm>
          <a:prstGeom prst="rect">
            <a:avLst/>
          </a:prstGeom>
          <a:effectLst>
            <a:glow rad="101600">
              <a:schemeClr val="accent1">
                <a:satMod val="175000"/>
                <a:alpha val="40000"/>
              </a:schemeClr>
            </a:glow>
          </a:effectLst>
        </p:spPr>
      </p:pic>
      <p:sp>
        <p:nvSpPr>
          <p:cNvPr id="10" name="Slide Number Placeholder 5"/>
          <p:cNvSpPr>
            <a:spLocks noGrp="1"/>
          </p:cNvSpPr>
          <p:nvPr>
            <p:ph type="sldNum" sz="quarter" idx="4294967295"/>
          </p:nvPr>
        </p:nvSpPr>
        <p:spPr>
          <a:xfrm>
            <a:off x="9296400" y="6305550"/>
            <a:ext cx="914400" cy="323850"/>
          </a:xfrm>
          <a:prstGeom prst="rect">
            <a:avLst/>
          </a:prstGeom>
        </p:spPr>
        <p:txBody>
          <a:bodyPr/>
          <a:lstStyle/>
          <a:p>
            <a:fld id="{462DD971-B853-4498-9525-BE0A6CA5ED98}" type="slidenum">
              <a:rPr lang="en-US" sz="1100"/>
              <a:pPr/>
              <a:t>25</a:t>
            </a:fld>
            <a:endParaRPr lang="en-US" sz="1100" dirty="0"/>
          </a:p>
        </p:txBody>
      </p:sp>
      <p:sp>
        <p:nvSpPr>
          <p:cNvPr id="3" name="Date Placeholder 2">
            <a:extLst>
              <a:ext uri="{FF2B5EF4-FFF2-40B4-BE49-F238E27FC236}">
                <a16:creationId xmlns:a16="http://schemas.microsoft.com/office/drawing/2014/main" id="{945A5FB7-F463-4CB9-A46D-CCC728D816F7}"/>
              </a:ext>
            </a:extLst>
          </p:cNvPr>
          <p:cNvSpPr>
            <a:spLocks noGrp="1"/>
          </p:cNvSpPr>
          <p:nvPr>
            <p:ph type="dt" sz="half" idx="10"/>
          </p:nvPr>
        </p:nvSpPr>
        <p:spPr/>
        <p:txBody>
          <a:bodyPr/>
          <a:lstStyle/>
          <a:p>
            <a:r>
              <a:rPr lang="en-US"/>
              <a:t>404-299-1706/404-403-5391</a:t>
            </a:r>
          </a:p>
        </p:txBody>
      </p:sp>
      <p:sp>
        <p:nvSpPr>
          <p:cNvPr id="5" name="Footer Placeholder 4">
            <a:extLst>
              <a:ext uri="{FF2B5EF4-FFF2-40B4-BE49-F238E27FC236}">
                <a16:creationId xmlns:a16="http://schemas.microsoft.com/office/drawing/2014/main" id="{B50F4FA9-DD92-4ECD-959E-A70D75E064B4}"/>
              </a:ext>
            </a:extLst>
          </p:cNvPr>
          <p:cNvSpPr>
            <a:spLocks noGrp="1"/>
          </p:cNvSpPr>
          <p:nvPr>
            <p:ph type="ftr" sz="quarter" idx="11"/>
          </p:nvPr>
        </p:nvSpPr>
        <p:spPr/>
        <p:txBody>
          <a:bodyPr/>
          <a:lstStyle/>
          <a:p>
            <a:r>
              <a:rPr lang="en-US"/>
              <a:t>gregcreech.com/gregcreech.biz </a:t>
            </a:r>
          </a:p>
        </p:txBody>
      </p:sp>
    </p:spTree>
    <p:extLst>
      <p:ext uri="{BB962C8B-B14F-4D97-AF65-F5344CB8AC3E}">
        <p14:creationId xmlns:p14="http://schemas.microsoft.com/office/powerpoint/2010/main" val="400723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Categories</a:t>
            </a:r>
          </a:p>
        </p:txBody>
      </p:sp>
      <p:sp>
        <p:nvSpPr>
          <p:cNvPr id="4" name="Content Placeholder 3"/>
          <p:cNvSpPr>
            <a:spLocks noGrp="1"/>
          </p:cNvSpPr>
          <p:nvPr>
            <p:ph sz="half" idx="1"/>
          </p:nvPr>
        </p:nvSpPr>
        <p:spPr>
          <a:xfrm>
            <a:off x="254160" y="1627188"/>
            <a:ext cx="8286836" cy="4678362"/>
          </a:xfrm>
        </p:spPr>
        <p:txBody>
          <a:bodyPr>
            <a:normAutofit lnSpcReduction="10000"/>
          </a:bodyPr>
          <a:lstStyle/>
          <a:p>
            <a:pPr>
              <a:spcBef>
                <a:spcPts val="1350"/>
              </a:spcBef>
            </a:pPr>
            <a:r>
              <a:rPr lang="en-US" dirty="0"/>
              <a:t>Categories organize Outlook items using color and text,</a:t>
            </a:r>
          </a:p>
          <a:p>
            <a:pPr>
              <a:spcBef>
                <a:spcPts val="1350"/>
              </a:spcBef>
            </a:pPr>
            <a:r>
              <a:rPr lang="en-US" dirty="0"/>
              <a:t>You may categorize any Outlook item,</a:t>
            </a:r>
          </a:p>
          <a:p>
            <a:pPr>
              <a:spcBef>
                <a:spcPts val="1350"/>
              </a:spcBef>
            </a:pPr>
            <a:r>
              <a:rPr lang="en-US" dirty="0"/>
              <a:t>You may create your own categories using color and text to keep you organized,</a:t>
            </a:r>
          </a:p>
          <a:p>
            <a:pPr>
              <a:spcBef>
                <a:spcPts val="1350"/>
              </a:spcBef>
            </a:pPr>
            <a:r>
              <a:rPr lang="en-US" dirty="0"/>
              <a:t>One Outlook item may have several categories,</a:t>
            </a:r>
          </a:p>
          <a:p>
            <a:pPr>
              <a:spcBef>
                <a:spcPts val="1350"/>
              </a:spcBef>
            </a:pPr>
            <a:r>
              <a:rPr lang="en-US" dirty="0"/>
              <a:t>Views and the View Tab in Outlook provides terrific views by category,</a:t>
            </a:r>
          </a:p>
          <a:p>
            <a:pPr>
              <a:spcBef>
                <a:spcPts val="1350"/>
              </a:spcBef>
            </a:pPr>
            <a:r>
              <a:rPr lang="en-US" dirty="0"/>
              <a:t>Color codes  your calendar. </a:t>
            </a:r>
          </a:p>
          <a:p>
            <a:pPr lvl="1"/>
            <a:endParaRPr lang="en-US" dirty="0"/>
          </a:p>
          <a:p>
            <a:pPr lvl="1"/>
            <a:endParaRPr lang="en-US" dirty="0"/>
          </a:p>
        </p:txBody>
      </p:sp>
      <p:grpSp>
        <p:nvGrpSpPr>
          <p:cNvPr id="9" name="Group 8"/>
          <p:cNvGrpSpPr/>
          <p:nvPr/>
        </p:nvGrpSpPr>
        <p:grpSpPr>
          <a:xfrm>
            <a:off x="8575639" y="2012633"/>
            <a:ext cx="1635163" cy="3611880"/>
            <a:chOff x="0" y="0"/>
            <a:chExt cx="1123950" cy="3133725"/>
          </a:xfrm>
          <a:effectLst>
            <a:glow rad="101600">
              <a:schemeClr val="accent1">
                <a:satMod val="175000"/>
                <a:alpha val="40000"/>
              </a:schemeClr>
            </a:glow>
          </a:effectLst>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 y="0"/>
              <a:ext cx="1076325" cy="3086100"/>
            </a:xfrm>
            <a:prstGeom prst="rect">
              <a:avLst/>
            </a:prstGeom>
            <a:noFill/>
            <a:ln>
              <a:noFill/>
            </a:ln>
          </p:spPr>
        </p:pic>
        <p:sp>
          <p:nvSpPr>
            <p:cNvPr id="13" name="Oval 12"/>
            <p:cNvSpPr>
              <a:spLocks noChangeArrowheads="1"/>
            </p:cNvSpPr>
            <p:nvPr/>
          </p:nvSpPr>
          <p:spPr bwMode="auto">
            <a:xfrm>
              <a:off x="0" y="2781300"/>
              <a:ext cx="885825" cy="3524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US"/>
            </a:p>
          </p:txBody>
        </p:sp>
      </p:grpSp>
      <p:sp>
        <p:nvSpPr>
          <p:cNvPr id="10" name="Slide Number Placeholder 5"/>
          <p:cNvSpPr>
            <a:spLocks noGrp="1"/>
          </p:cNvSpPr>
          <p:nvPr>
            <p:ph type="sldNum" sz="quarter" idx="4294967295"/>
          </p:nvPr>
        </p:nvSpPr>
        <p:spPr>
          <a:xfrm>
            <a:off x="9296400" y="6305550"/>
            <a:ext cx="914400" cy="323850"/>
          </a:xfrm>
          <a:prstGeom prst="rect">
            <a:avLst/>
          </a:prstGeom>
        </p:spPr>
        <p:txBody>
          <a:bodyPr/>
          <a:lstStyle/>
          <a:p>
            <a:fld id="{462DD971-B853-4498-9525-BE0A6CA5ED98}" type="slidenum">
              <a:rPr lang="en-US" sz="1100"/>
              <a:pPr/>
              <a:t>26</a:t>
            </a:fld>
            <a:endParaRPr lang="en-US" sz="1100" dirty="0"/>
          </a:p>
        </p:txBody>
      </p:sp>
      <p:sp>
        <p:nvSpPr>
          <p:cNvPr id="3" name="Date Placeholder 2">
            <a:extLst>
              <a:ext uri="{FF2B5EF4-FFF2-40B4-BE49-F238E27FC236}">
                <a16:creationId xmlns:a16="http://schemas.microsoft.com/office/drawing/2014/main" id="{58CAC050-C85F-4C66-873D-B4FE421113F0}"/>
              </a:ext>
            </a:extLst>
          </p:cNvPr>
          <p:cNvSpPr>
            <a:spLocks noGrp="1"/>
          </p:cNvSpPr>
          <p:nvPr>
            <p:ph type="dt" sz="half" idx="10"/>
          </p:nvPr>
        </p:nvSpPr>
        <p:spPr/>
        <p:txBody>
          <a:bodyPr/>
          <a:lstStyle/>
          <a:p>
            <a:r>
              <a:rPr lang="en-US"/>
              <a:t>404-299-1706/404-403-5391</a:t>
            </a:r>
          </a:p>
        </p:txBody>
      </p:sp>
      <p:sp>
        <p:nvSpPr>
          <p:cNvPr id="5" name="Footer Placeholder 4">
            <a:extLst>
              <a:ext uri="{FF2B5EF4-FFF2-40B4-BE49-F238E27FC236}">
                <a16:creationId xmlns:a16="http://schemas.microsoft.com/office/drawing/2014/main" id="{93583375-8542-4A44-9E9B-902E99F69643}"/>
              </a:ext>
            </a:extLst>
          </p:cNvPr>
          <p:cNvSpPr>
            <a:spLocks noGrp="1"/>
          </p:cNvSpPr>
          <p:nvPr>
            <p:ph type="ftr" sz="quarter" idx="11"/>
          </p:nvPr>
        </p:nvSpPr>
        <p:spPr/>
        <p:txBody>
          <a:bodyPr/>
          <a:lstStyle/>
          <a:p>
            <a:r>
              <a:rPr lang="en-US"/>
              <a:t>gregcreech.com/gregcreech.biz </a:t>
            </a:r>
          </a:p>
        </p:txBody>
      </p:sp>
    </p:spTree>
    <p:extLst>
      <p:ext uri="{BB962C8B-B14F-4D97-AF65-F5344CB8AC3E}">
        <p14:creationId xmlns:p14="http://schemas.microsoft.com/office/powerpoint/2010/main" val="3047474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7"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Conditional Formatting</a:t>
            </a:r>
          </a:p>
        </p:txBody>
      </p:sp>
      <p:sp>
        <p:nvSpPr>
          <p:cNvPr id="4" name="Content Placeholder 3"/>
          <p:cNvSpPr>
            <a:spLocks noGrp="1"/>
          </p:cNvSpPr>
          <p:nvPr>
            <p:ph sz="half" idx="1"/>
          </p:nvPr>
        </p:nvSpPr>
        <p:spPr>
          <a:xfrm>
            <a:off x="222738" y="1417638"/>
            <a:ext cx="7760677" cy="5211762"/>
          </a:xfrm>
        </p:spPr>
        <p:txBody>
          <a:bodyPr>
            <a:normAutofit/>
          </a:bodyPr>
          <a:lstStyle/>
          <a:p>
            <a:pPr>
              <a:spcBef>
                <a:spcPts val="1350"/>
              </a:spcBef>
            </a:pPr>
            <a:r>
              <a:rPr lang="en-US" dirty="0"/>
              <a:t>Conditional formatting is in the View Tab, View Settings, and the Conditional Format button in the Advanced View Settings pane,</a:t>
            </a:r>
          </a:p>
          <a:p>
            <a:pPr>
              <a:spcBef>
                <a:spcPts val="1350"/>
              </a:spcBef>
            </a:pPr>
            <a:r>
              <a:rPr lang="en-US" dirty="0"/>
              <a:t>Color codes messages based on criteria,</a:t>
            </a:r>
          </a:p>
          <a:p>
            <a:pPr>
              <a:spcBef>
                <a:spcPts val="1350"/>
              </a:spcBef>
            </a:pPr>
            <a:r>
              <a:rPr lang="en-US" dirty="0"/>
              <a:t>You may change the font formatting for New Messages and other built-in Outlook format,</a:t>
            </a:r>
          </a:p>
          <a:p>
            <a:pPr>
              <a:spcBef>
                <a:spcPts val="1350"/>
              </a:spcBef>
            </a:pPr>
            <a:r>
              <a:rPr lang="en-US" dirty="0"/>
              <a:t>You may provide special font formatting for messages based on the sender, subject, and other criteria.</a:t>
            </a:r>
          </a:p>
          <a:p>
            <a:pPr lvl="1"/>
            <a:endParaRPr lang="en-US" dirty="0"/>
          </a:p>
          <a:p>
            <a:pPr lvl="1"/>
            <a:endParaRPr lang="en-US" dirty="0"/>
          </a:p>
        </p:txBody>
      </p:sp>
      <p:pic>
        <p:nvPicPr>
          <p:cNvPr id="9" name="Picture 8"/>
          <p:cNvPicPr/>
          <p:nvPr/>
        </p:nvPicPr>
        <p:blipFill rotWithShape="1">
          <a:blip r:embed="rId3"/>
          <a:srcRect t="4615" r="70353" b="54616"/>
          <a:stretch/>
        </p:blipFill>
        <p:spPr bwMode="auto">
          <a:xfrm>
            <a:off x="8363412" y="1920479"/>
            <a:ext cx="1847388" cy="1753748"/>
          </a:xfrm>
          <a:prstGeom prst="rect">
            <a:avLst/>
          </a:prstGeom>
          <a:ln>
            <a:noFill/>
          </a:ln>
          <a:effectLst>
            <a:glow rad="101600">
              <a:schemeClr val="accent1">
                <a:satMod val="175000"/>
                <a:alpha val="40000"/>
              </a:schemeClr>
            </a:glow>
          </a:effectLst>
          <a:extLst>
            <a:ext uri="{53640926-AAD7-44D8-BBD7-CCE9431645EC}">
              <a14:shadowObscured xmlns:a14="http://schemas.microsoft.com/office/drawing/2010/main"/>
            </a:ext>
          </a:extLst>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8363413" y="3823056"/>
            <a:ext cx="1357313" cy="1957864"/>
          </a:xfrm>
          <a:prstGeom prst="rect">
            <a:avLst/>
          </a:prstGeom>
          <a:effectLst>
            <a:glow rad="101600">
              <a:schemeClr val="accent1">
                <a:satMod val="175000"/>
                <a:alpha val="40000"/>
              </a:schemeClr>
            </a:glow>
          </a:effectLst>
        </p:spPr>
      </p:pic>
      <p:sp>
        <p:nvSpPr>
          <p:cNvPr id="11" name="Slide Number Placeholder 5"/>
          <p:cNvSpPr>
            <a:spLocks noGrp="1"/>
          </p:cNvSpPr>
          <p:nvPr>
            <p:ph type="sldNum" sz="quarter" idx="4294967295"/>
          </p:nvPr>
        </p:nvSpPr>
        <p:spPr>
          <a:xfrm>
            <a:off x="9296400" y="6305550"/>
            <a:ext cx="914400" cy="323850"/>
          </a:xfrm>
          <a:prstGeom prst="rect">
            <a:avLst/>
          </a:prstGeom>
        </p:spPr>
        <p:txBody>
          <a:bodyPr/>
          <a:lstStyle/>
          <a:p>
            <a:fld id="{462DD971-B853-4498-9525-BE0A6CA5ED98}" type="slidenum">
              <a:rPr lang="en-US" sz="1100"/>
              <a:pPr/>
              <a:t>27</a:t>
            </a:fld>
            <a:endParaRPr lang="en-US" sz="1100" dirty="0"/>
          </a:p>
        </p:txBody>
      </p:sp>
      <p:sp>
        <p:nvSpPr>
          <p:cNvPr id="3" name="Date Placeholder 2">
            <a:extLst>
              <a:ext uri="{FF2B5EF4-FFF2-40B4-BE49-F238E27FC236}">
                <a16:creationId xmlns:a16="http://schemas.microsoft.com/office/drawing/2014/main" id="{0CF4878C-B616-4885-8343-9C7142F92E10}"/>
              </a:ext>
            </a:extLst>
          </p:cNvPr>
          <p:cNvSpPr>
            <a:spLocks noGrp="1"/>
          </p:cNvSpPr>
          <p:nvPr>
            <p:ph type="dt" sz="half" idx="10"/>
          </p:nvPr>
        </p:nvSpPr>
        <p:spPr/>
        <p:txBody>
          <a:bodyPr/>
          <a:lstStyle/>
          <a:p>
            <a:r>
              <a:rPr lang="en-US"/>
              <a:t>404-299-1706/404-403-5391</a:t>
            </a:r>
          </a:p>
        </p:txBody>
      </p:sp>
      <p:sp>
        <p:nvSpPr>
          <p:cNvPr id="5" name="Footer Placeholder 4">
            <a:extLst>
              <a:ext uri="{FF2B5EF4-FFF2-40B4-BE49-F238E27FC236}">
                <a16:creationId xmlns:a16="http://schemas.microsoft.com/office/drawing/2014/main" id="{C71239DC-35DF-41C0-8E2D-D4CB7E09343F}"/>
              </a:ext>
            </a:extLst>
          </p:cNvPr>
          <p:cNvSpPr>
            <a:spLocks noGrp="1"/>
          </p:cNvSpPr>
          <p:nvPr>
            <p:ph type="ftr" sz="quarter" idx="11"/>
          </p:nvPr>
        </p:nvSpPr>
        <p:spPr/>
        <p:txBody>
          <a:bodyPr/>
          <a:lstStyle/>
          <a:p>
            <a:r>
              <a:rPr lang="en-US"/>
              <a:t>gregcreech.com/gregcreech.biz </a:t>
            </a:r>
          </a:p>
        </p:txBody>
      </p:sp>
    </p:spTree>
    <p:extLst>
      <p:ext uri="{BB962C8B-B14F-4D97-AF65-F5344CB8AC3E}">
        <p14:creationId xmlns:p14="http://schemas.microsoft.com/office/powerpoint/2010/main" val="79514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noChangeArrowheads="1"/>
          </p:cNvSpPr>
          <p:nvPr>
            <p:ph type="title"/>
          </p:nvPr>
        </p:nvSpPr>
        <p:spPr>
          <a:xfrm>
            <a:off x="2038351" y="0"/>
            <a:ext cx="8229599" cy="1143000"/>
          </a:xfrm>
          <a:noFill/>
        </p:spPr>
        <p:txBody>
          <a:bodyPr anchor="b"/>
          <a:lstStyle/>
          <a:p>
            <a:r>
              <a:rPr lang="en-US" dirty="0"/>
              <a:t>Thank you!</a:t>
            </a:r>
          </a:p>
        </p:txBody>
      </p:sp>
      <p:pic>
        <p:nvPicPr>
          <p:cNvPr id="9" name="Shape 133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82763" y="1710929"/>
            <a:ext cx="2805150" cy="4152900"/>
          </a:xfrm>
          <a:noFill/>
          <a:effectLst>
            <a:glow rad="139700">
              <a:schemeClr val="accent1">
                <a:satMod val="175000"/>
                <a:alpha val="40000"/>
              </a:schemeClr>
            </a:glow>
          </a:effectLst>
        </p:spPr>
      </p:pic>
      <p:sp>
        <p:nvSpPr>
          <p:cNvPr id="13315" name="Content Placeholder 13314"/>
          <p:cNvSpPr>
            <a:spLocks noGrp="1" noChangeArrowheads="1"/>
          </p:cNvSpPr>
          <p:nvPr>
            <p:ph sz="half" idx="2"/>
          </p:nvPr>
        </p:nvSpPr>
        <p:spPr>
          <a:xfrm>
            <a:off x="5953126" y="1710929"/>
            <a:ext cx="4600574" cy="4470796"/>
          </a:xfrm>
        </p:spPr>
        <p:txBody>
          <a:bodyPr rtlCol="0">
            <a:normAutofit fontScale="70000" lnSpcReduction="20000"/>
          </a:bodyPr>
          <a:lstStyle/>
          <a:p>
            <a:pPr>
              <a:lnSpc>
                <a:spcPct val="150000"/>
              </a:lnSpc>
              <a:buClr>
                <a:schemeClr val="bg2">
                  <a:lumMod val="25000"/>
                </a:schemeClr>
              </a:buClr>
              <a:defRPr/>
            </a:pPr>
            <a:r>
              <a:rPr lang="en-US" dirty="0"/>
              <a:t>Love my accountant, Lynn, the Goddess of my Numbers,</a:t>
            </a:r>
          </a:p>
          <a:p>
            <a:pPr>
              <a:lnSpc>
                <a:spcPct val="150000"/>
              </a:lnSpc>
              <a:buClr>
                <a:schemeClr val="bg2">
                  <a:lumMod val="25000"/>
                </a:schemeClr>
              </a:buClr>
              <a:defRPr/>
            </a:pPr>
            <a:r>
              <a:rPr lang="en-US" dirty="0"/>
              <a:t>Thank you –everyone! You are the best,</a:t>
            </a:r>
          </a:p>
          <a:p>
            <a:pPr>
              <a:lnSpc>
                <a:spcPct val="150000"/>
              </a:lnSpc>
              <a:buClr>
                <a:schemeClr val="bg2">
                  <a:lumMod val="25000"/>
                </a:schemeClr>
              </a:buClr>
              <a:defRPr/>
            </a:pPr>
            <a:r>
              <a:rPr lang="en-US" dirty="0"/>
              <a:t>OK – One Unabashed, shameless, self-promotion slide!</a:t>
            </a:r>
          </a:p>
          <a:p>
            <a:pPr>
              <a:lnSpc>
                <a:spcPct val="150000"/>
              </a:lnSpc>
              <a:buClr>
                <a:schemeClr val="bg2">
                  <a:lumMod val="25000"/>
                </a:schemeClr>
              </a:buClr>
              <a:defRPr/>
            </a:pPr>
            <a:r>
              <a:rPr lang="en-US" dirty="0"/>
              <a:t>I appreciate you and the work you do,</a:t>
            </a:r>
          </a:p>
          <a:p>
            <a:pPr>
              <a:lnSpc>
                <a:spcPct val="150000"/>
              </a:lnSpc>
              <a:buClr>
                <a:schemeClr val="bg2">
                  <a:lumMod val="25000"/>
                </a:schemeClr>
              </a:buClr>
              <a:defRPr/>
            </a:pPr>
            <a:r>
              <a:rPr lang="en-US" dirty="0"/>
              <a:t>gregcreech.biz or gregcreech.com</a:t>
            </a:r>
          </a:p>
          <a:p>
            <a:pPr>
              <a:lnSpc>
                <a:spcPct val="150000"/>
              </a:lnSpc>
              <a:buClr>
                <a:schemeClr val="bg2">
                  <a:lumMod val="25000"/>
                </a:schemeClr>
              </a:buClr>
              <a:defRPr/>
            </a:pPr>
            <a:r>
              <a:rPr lang="en-US" dirty="0"/>
              <a:t>Thanks for our time!</a:t>
            </a:r>
          </a:p>
        </p:txBody>
      </p:sp>
      <p:sp>
        <p:nvSpPr>
          <p:cNvPr id="5" name="Date Placeholder 4">
            <a:extLst>
              <a:ext uri="{FF2B5EF4-FFF2-40B4-BE49-F238E27FC236}">
                <a16:creationId xmlns:a16="http://schemas.microsoft.com/office/drawing/2014/main" id="{4A9C0BC8-88C6-4E4A-8049-FED047A654BC}"/>
              </a:ext>
            </a:extLst>
          </p:cNvPr>
          <p:cNvSpPr>
            <a:spLocks noGrp="1"/>
          </p:cNvSpPr>
          <p:nvPr>
            <p:ph type="dt" sz="half" idx="10"/>
          </p:nvPr>
        </p:nvSpPr>
        <p:spPr/>
        <p:txBody>
          <a:bodyPr/>
          <a:lstStyle/>
          <a:p>
            <a:r>
              <a:rPr lang="en-US"/>
              <a:t>404-299-1706/404-403-5391</a:t>
            </a:r>
          </a:p>
        </p:txBody>
      </p:sp>
      <p:sp>
        <p:nvSpPr>
          <p:cNvPr id="6" name="Footer Placeholder 5">
            <a:extLst>
              <a:ext uri="{FF2B5EF4-FFF2-40B4-BE49-F238E27FC236}">
                <a16:creationId xmlns:a16="http://schemas.microsoft.com/office/drawing/2014/main" id="{3818E2F8-D1B0-4E52-8B3F-39C1825BFFB4}"/>
              </a:ext>
            </a:extLst>
          </p:cNvPr>
          <p:cNvSpPr>
            <a:spLocks noGrp="1"/>
          </p:cNvSpPr>
          <p:nvPr>
            <p:ph type="ftr" sz="quarter" idx="11"/>
          </p:nvPr>
        </p:nvSpPr>
        <p:spPr/>
        <p:txBody>
          <a:bodyPr/>
          <a:lstStyle/>
          <a:p>
            <a:r>
              <a:rPr lang="en-US"/>
              <a:t>gregcreech.com/gregcreech.biz </a:t>
            </a:r>
          </a:p>
        </p:txBody>
      </p:sp>
      <p:sp>
        <p:nvSpPr>
          <p:cNvPr id="7" name="Slide Number Placeholder 6">
            <a:extLst>
              <a:ext uri="{FF2B5EF4-FFF2-40B4-BE49-F238E27FC236}">
                <a16:creationId xmlns:a16="http://schemas.microsoft.com/office/drawing/2014/main" id="{33181F89-F9EB-4916-BA02-BF6E9E435241}"/>
              </a:ext>
            </a:extLst>
          </p:cNvPr>
          <p:cNvSpPr>
            <a:spLocks noGrp="1"/>
          </p:cNvSpPr>
          <p:nvPr>
            <p:ph type="sldNum" sz="quarter" idx="12"/>
          </p:nvPr>
        </p:nvSpPr>
        <p:spPr/>
        <p:txBody>
          <a:bodyPr/>
          <a:lstStyle/>
          <a:p>
            <a:fld id="{189E8BDE-8CBB-4848-A8F8-A6DCDEE471C8}" type="slidenum">
              <a:rPr lang="en-US" smtClean="0"/>
              <a:t>28</a:t>
            </a:fld>
            <a:endParaRPr lang="en-US"/>
          </a:p>
        </p:txBody>
      </p:sp>
    </p:spTree>
    <p:extLst>
      <p:ext uri="{BB962C8B-B14F-4D97-AF65-F5344CB8AC3E}">
        <p14:creationId xmlns:p14="http://schemas.microsoft.com/office/powerpoint/2010/main" val="2170991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2000" fill="hold"/>
                                        <p:tgtEl>
                                          <p:spTgt spid="13314"/>
                                        </p:tgtEl>
                                        <p:attrNameLst>
                                          <p:attrName>ppt_w</p:attrName>
                                        </p:attrNameLst>
                                      </p:cBhvr>
                                      <p:tavLst>
                                        <p:tav tm="0">
                                          <p:val>
                                            <p:fltVal val="0"/>
                                          </p:val>
                                        </p:tav>
                                        <p:tav tm="100000">
                                          <p:val>
                                            <p:strVal val="#ppt_w"/>
                                          </p:val>
                                        </p:tav>
                                      </p:tavLst>
                                    </p:anim>
                                    <p:anim calcmode="lin" valueType="num">
                                      <p:cBhvr>
                                        <p:cTn id="8" dur="2000" fill="hold"/>
                                        <p:tgtEl>
                                          <p:spTgt spid="13314"/>
                                        </p:tgtEl>
                                        <p:attrNameLst>
                                          <p:attrName>ppt_h</p:attrName>
                                        </p:attrNameLst>
                                      </p:cBhvr>
                                      <p:tavLst>
                                        <p:tav tm="0">
                                          <p:val>
                                            <p:fltVal val="0"/>
                                          </p:val>
                                        </p:tav>
                                        <p:tav tm="100000">
                                          <p:val>
                                            <p:strVal val="#ppt_h"/>
                                          </p:val>
                                        </p:tav>
                                      </p:tavLst>
                                    </p:anim>
                                    <p:anim calcmode="lin" valueType="num">
                                      <p:cBhvr>
                                        <p:cTn id="9" dur="2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3600"/>
                            </p:stCondLst>
                            <p:childTnLst>
                              <p:par>
                                <p:cTn id="12" presetID="47" presetClass="entr" presetSubtype="0" fill="hold" grpId="0" nodeType="afterEffect">
                                  <p:stCondLst>
                                    <p:cond delay="100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2000"/>
                                        <p:tgtEl>
                                          <p:spTgt spid="13315">
                                            <p:txEl>
                                              <p:pRg st="0" end="0"/>
                                            </p:txEl>
                                          </p:spTgt>
                                        </p:tgtEl>
                                      </p:cBhvr>
                                    </p:animEffect>
                                    <p:anim calcmode="lin" valueType="num">
                                      <p:cBhvr>
                                        <p:cTn id="15" dur="2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6600"/>
                            </p:stCondLst>
                            <p:childTnLst>
                              <p:par>
                                <p:cTn id="18" presetID="47" presetClass="entr" presetSubtype="0" fill="hold" grpId="0" nodeType="afterEffect">
                                  <p:stCondLst>
                                    <p:cond delay="1000"/>
                                  </p:stCondLst>
                                  <p:childTnLst>
                                    <p:set>
                                      <p:cBhvr>
                                        <p:cTn id="19" dur="1" fill="hold">
                                          <p:stCondLst>
                                            <p:cond delay="0"/>
                                          </p:stCondLst>
                                        </p:cTn>
                                        <p:tgtEl>
                                          <p:spTgt spid="13315">
                                            <p:txEl>
                                              <p:pRg st="1" end="1"/>
                                            </p:txEl>
                                          </p:spTgt>
                                        </p:tgtEl>
                                        <p:attrNameLst>
                                          <p:attrName>style.visibility</p:attrName>
                                        </p:attrNameLst>
                                      </p:cBhvr>
                                      <p:to>
                                        <p:strVal val="visible"/>
                                      </p:to>
                                    </p:set>
                                    <p:animEffect transition="in" filter="fade">
                                      <p:cBhvr>
                                        <p:cTn id="20" dur="2000"/>
                                        <p:tgtEl>
                                          <p:spTgt spid="13315">
                                            <p:txEl>
                                              <p:pRg st="1" end="1"/>
                                            </p:txEl>
                                          </p:spTgt>
                                        </p:tgtEl>
                                      </p:cBhvr>
                                    </p:animEffect>
                                    <p:anim calcmode="lin" valueType="num">
                                      <p:cBhvr>
                                        <p:cTn id="21" dur="2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2" dur="2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9600"/>
                            </p:stCondLst>
                            <p:childTnLst>
                              <p:par>
                                <p:cTn id="24" presetID="47" presetClass="entr" presetSubtype="0" fill="hold" grpId="0" nodeType="afterEffect">
                                  <p:stCondLst>
                                    <p:cond delay="100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fade">
                                      <p:cBhvr>
                                        <p:cTn id="26" dur="2000"/>
                                        <p:tgtEl>
                                          <p:spTgt spid="13315">
                                            <p:txEl>
                                              <p:pRg st="2" end="2"/>
                                            </p:txEl>
                                          </p:spTgt>
                                        </p:tgtEl>
                                      </p:cBhvr>
                                    </p:animEffect>
                                    <p:anim calcmode="lin" valueType="num">
                                      <p:cBhvr>
                                        <p:cTn id="27" dur="2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2600"/>
                            </p:stCondLst>
                            <p:childTnLst>
                              <p:par>
                                <p:cTn id="30" presetID="4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4600"/>
                            </p:stCondLst>
                            <p:childTnLst>
                              <p:par>
                                <p:cTn id="36" presetID="47" presetClass="entr" presetSubtype="0" fill="hold" grpId="0" nodeType="afterEffect">
                                  <p:stCondLst>
                                    <p:cond delay="1000"/>
                                  </p:stCondLst>
                                  <p:childTnLst>
                                    <p:set>
                                      <p:cBhvr>
                                        <p:cTn id="37" dur="1" fill="hold">
                                          <p:stCondLst>
                                            <p:cond delay="0"/>
                                          </p:stCondLst>
                                        </p:cTn>
                                        <p:tgtEl>
                                          <p:spTgt spid="13315">
                                            <p:txEl>
                                              <p:pRg st="3" end="3"/>
                                            </p:txEl>
                                          </p:spTgt>
                                        </p:tgtEl>
                                        <p:attrNameLst>
                                          <p:attrName>style.visibility</p:attrName>
                                        </p:attrNameLst>
                                      </p:cBhvr>
                                      <p:to>
                                        <p:strVal val="visible"/>
                                      </p:to>
                                    </p:set>
                                    <p:animEffect transition="in" filter="fade">
                                      <p:cBhvr>
                                        <p:cTn id="38" dur="2000"/>
                                        <p:tgtEl>
                                          <p:spTgt spid="13315">
                                            <p:txEl>
                                              <p:pRg st="3" end="3"/>
                                            </p:txEl>
                                          </p:spTgt>
                                        </p:tgtEl>
                                      </p:cBhvr>
                                    </p:animEffect>
                                    <p:anim calcmode="lin" valueType="num">
                                      <p:cBhvr>
                                        <p:cTn id="39" dur="2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7600"/>
                            </p:stCondLst>
                            <p:childTnLst>
                              <p:par>
                                <p:cTn id="42" presetID="47" presetClass="entr" presetSubtype="0" fill="hold" grpId="0" nodeType="afterEffect">
                                  <p:stCondLst>
                                    <p:cond delay="1000"/>
                                  </p:stCondLst>
                                  <p:childTnLst>
                                    <p:set>
                                      <p:cBhvr>
                                        <p:cTn id="43" dur="1" fill="hold">
                                          <p:stCondLst>
                                            <p:cond delay="0"/>
                                          </p:stCondLst>
                                        </p:cTn>
                                        <p:tgtEl>
                                          <p:spTgt spid="13315">
                                            <p:txEl>
                                              <p:pRg st="4" end="4"/>
                                            </p:txEl>
                                          </p:spTgt>
                                        </p:tgtEl>
                                        <p:attrNameLst>
                                          <p:attrName>style.visibility</p:attrName>
                                        </p:attrNameLst>
                                      </p:cBhvr>
                                      <p:to>
                                        <p:strVal val="visible"/>
                                      </p:to>
                                    </p:set>
                                    <p:animEffect transition="in" filter="fade">
                                      <p:cBhvr>
                                        <p:cTn id="44" dur="2000"/>
                                        <p:tgtEl>
                                          <p:spTgt spid="13315">
                                            <p:txEl>
                                              <p:pRg st="4" end="4"/>
                                            </p:txEl>
                                          </p:spTgt>
                                        </p:tgtEl>
                                      </p:cBhvr>
                                    </p:animEffect>
                                    <p:anim calcmode="lin" valueType="num">
                                      <p:cBhvr>
                                        <p:cTn id="45" dur="2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600"/>
                            </p:stCondLst>
                            <p:childTnLst>
                              <p:par>
                                <p:cTn id="48" presetID="47" presetClass="entr" presetSubtype="0" fill="hold" grpId="0" nodeType="afterEffect">
                                  <p:stCondLst>
                                    <p:cond delay="1000"/>
                                  </p:stCondLst>
                                  <p:childTnLst>
                                    <p:set>
                                      <p:cBhvr>
                                        <p:cTn id="49" dur="1" fill="hold">
                                          <p:stCondLst>
                                            <p:cond delay="0"/>
                                          </p:stCondLst>
                                        </p:cTn>
                                        <p:tgtEl>
                                          <p:spTgt spid="13315">
                                            <p:txEl>
                                              <p:pRg st="5" end="5"/>
                                            </p:txEl>
                                          </p:spTgt>
                                        </p:tgtEl>
                                        <p:attrNameLst>
                                          <p:attrName>style.visibility</p:attrName>
                                        </p:attrNameLst>
                                      </p:cBhvr>
                                      <p:to>
                                        <p:strVal val="visible"/>
                                      </p:to>
                                    </p:set>
                                    <p:animEffect transition="in" filter="fade">
                                      <p:cBhvr>
                                        <p:cTn id="50" dur="2000"/>
                                        <p:tgtEl>
                                          <p:spTgt spid="13315">
                                            <p:txEl>
                                              <p:pRg st="5" end="5"/>
                                            </p:txEl>
                                          </p:spTgt>
                                        </p:tgtEl>
                                      </p:cBhvr>
                                    </p:animEffect>
                                    <p:anim calcmode="lin" valueType="num">
                                      <p:cBhvr>
                                        <p:cTn id="51" dur="2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52" dur="2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Access Toolbar</a:t>
            </a:r>
          </a:p>
        </p:txBody>
      </p:sp>
      <p:sp>
        <p:nvSpPr>
          <p:cNvPr id="4" name="Content Placeholder 3"/>
          <p:cNvSpPr>
            <a:spLocks noGrp="1"/>
          </p:cNvSpPr>
          <p:nvPr>
            <p:ph idx="1"/>
          </p:nvPr>
        </p:nvSpPr>
        <p:spPr>
          <a:xfrm>
            <a:off x="179295" y="2216076"/>
            <a:ext cx="10589110" cy="4234419"/>
          </a:xfrm>
        </p:spPr>
        <p:txBody>
          <a:bodyPr>
            <a:normAutofit fontScale="77500" lnSpcReduction="20000"/>
          </a:bodyPr>
          <a:lstStyle/>
          <a:p>
            <a:r>
              <a:rPr lang="en-US" dirty="0"/>
              <a:t>Located at the top left part of your title bar by default with only a few buttons (thank goodness Undo is one of them),</a:t>
            </a:r>
          </a:p>
          <a:p>
            <a:r>
              <a:rPr lang="en-US" dirty="0"/>
              <a:t>Customize the toolbar by right clicking a tab and from the menu select Customize Quick Access Toolbar or through the File tab and Options,</a:t>
            </a:r>
          </a:p>
          <a:p>
            <a:r>
              <a:rPr lang="en-US" dirty="0"/>
              <a:t>Saves time by remaining constant and retains your favorite commands,</a:t>
            </a:r>
          </a:p>
          <a:p>
            <a:pPr lvl="1"/>
            <a:r>
              <a:rPr lang="en-US" dirty="0"/>
              <a:t>Customize for each application,</a:t>
            </a:r>
          </a:p>
          <a:p>
            <a:pPr lvl="1"/>
            <a:r>
              <a:rPr lang="en-US" dirty="0"/>
              <a:t>Add commands not in the Ribbon, such as Speak,</a:t>
            </a:r>
          </a:p>
          <a:p>
            <a:pPr lvl="1"/>
            <a:r>
              <a:rPr lang="en-US" dirty="0"/>
              <a:t>Show above or below the Ribbon,</a:t>
            </a:r>
          </a:p>
          <a:p>
            <a:pPr lvl="1"/>
            <a:r>
              <a:rPr lang="en-US" dirty="0"/>
              <a:t>Quickly add buttons from the Ribbon to the Quick Access Toolbar by right clicking the button. </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00" y="1421917"/>
            <a:ext cx="10972800" cy="665070"/>
          </a:xfrm>
          <a:prstGeom prst="rect">
            <a:avLst/>
          </a:prstGeom>
          <a:ln>
            <a:noFill/>
          </a:ln>
          <a:effectLst>
            <a:glow rad="101600">
              <a:srgbClr val="0070C0">
                <a:alpha val="60000"/>
              </a:srgbClr>
            </a:glow>
          </a:effectLst>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a:stretch/>
        </p:blipFill>
        <p:spPr bwMode="auto">
          <a:xfrm>
            <a:off x="9702586" y="4276032"/>
            <a:ext cx="2131638" cy="1212532"/>
          </a:xfrm>
          <a:prstGeom prst="rect">
            <a:avLst/>
          </a:prstGeom>
          <a:ln>
            <a:noFill/>
          </a:ln>
          <a:effectLst>
            <a:glow rad="101600">
              <a:srgbClr val="0070C0">
                <a:alpha val="60000"/>
              </a:srgbClr>
            </a:glow>
          </a:effectLst>
          <a:extLst>
            <a:ext uri="{53640926-AAD7-44D8-BBD7-CCE9431645EC}">
              <a14:shadowObscured xmlns:a14="http://schemas.microsoft.com/office/drawing/2010/main"/>
            </a:ext>
          </a:extLst>
        </p:spPr>
      </p:pic>
      <p:sp>
        <p:nvSpPr>
          <p:cNvPr id="5" name="Date Placeholder 4">
            <a:extLst>
              <a:ext uri="{FF2B5EF4-FFF2-40B4-BE49-F238E27FC236}">
                <a16:creationId xmlns:a16="http://schemas.microsoft.com/office/drawing/2014/main" id="{4B676B82-7585-456C-A090-49D2F4DBB9A9}"/>
              </a:ext>
            </a:extLst>
          </p:cNvPr>
          <p:cNvSpPr>
            <a:spLocks noGrp="1"/>
          </p:cNvSpPr>
          <p:nvPr>
            <p:ph type="dt" sz="half" idx="10"/>
          </p:nvPr>
        </p:nvSpPr>
        <p:spPr/>
        <p:txBody>
          <a:bodyPr/>
          <a:lstStyle/>
          <a:p>
            <a:r>
              <a:rPr lang="en-US"/>
              <a:t>404-299-1706/404-403-5391</a:t>
            </a:r>
          </a:p>
        </p:txBody>
      </p:sp>
      <p:sp>
        <p:nvSpPr>
          <p:cNvPr id="10" name="Footer Placeholder 9">
            <a:extLst>
              <a:ext uri="{FF2B5EF4-FFF2-40B4-BE49-F238E27FC236}">
                <a16:creationId xmlns:a16="http://schemas.microsoft.com/office/drawing/2014/main" id="{544C6CAB-6F2C-4523-BE39-8B6AD3E4E478}"/>
              </a:ext>
            </a:extLst>
          </p:cNvPr>
          <p:cNvSpPr>
            <a:spLocks noGrp="1"/>
          </p:cNvSpPr>
          <p:nvPr>
            <p:ph type="ftr" sz="quarter" idx="11"/>
          </p:nvPr>
        </p:nvSpPr>
        <p:spPr/>
        <p:txBody>
          <a:bodyPr/>
          <a:lstStyle/>
          <a:p>
            <a:r>
              <a:rPr lang="en-US"/>
              <a:t>gregcreech.com/gregcreech.biz </a:t>
            </a:r>
          </a:p>
        </p:txBody>
      </p:sp>
      <p:sp>
        <p:nvSpPr>
          <p:cNvPr id="11" name="Slide Number Placeholder 10">
            <a:extLst>
              <a:ext uri="{FF2B5EF4-FFF2-40B4-BE49-F238E27FC236}">
                <a16:creationId xmlns:a16="http://schemas.microsoft.com/office/drawing/2014/main" id="{6470AA24-BD35-4C9B-9F12-D4BBB065B0B7}"/>
              </a:ext>
            </a:extLst>
          </p:cNvPr>
          <p:cNvSpPr>
            <a:spLocks noGrp="1"/>
          </p:cNvSpPr>
          <p:nvPr>
            <p:ph type="sldNum" sz="quarter" idx="12"/>
          </p:nvPr>
        </p:nvSpPr>
        <p:spPr/>
        <p:txBody>
          <a:bodyPr/>
          <a:lstStyle/>
          <a:p>
            <a:fld id="{189E8BDE-8CBB-4848-A8F8-A6DCDEE471C8}" type="slidenum">
              <a:rPr lang="en-US" smtClean="0"/>
              <a:t>3</a:t>
            </a:fld>
            <a:endParaRPr lang="en-US"/>
          </a:p>
        </p:txBody>
      </p:sp>
    </p:spTree>
    <p:extLst>
      <p:ext uri="{BB962C8B-B14F-4D97-AF65-F5344CB8AC3E}">
        <p14:creationId xmlns:p14="http://schemas.microsoft.com/office/powerpoint/2010/main" val="1813469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additive="base">
                                        <p:cTn id="56"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7"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ID="15"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Favorite Commands</a:t>
            </a:r>
          </a:p>
        </p:txBody>
      </p:sp>
      <p:sp>
        <p:nvSpPr>
          <p:cNvPr id="4" name="Content Placeholder 3"/>
          <p:cNvSpPr>
            <a:spLocks noGrp="1"/>
          </p:cNvSpPr>
          <p:nvPr>
            <p:ph idx="1"/>
          </p:nvPr>
        </p:nvSpPr>
        <p:spPr>
          <a:xfrm>
            <a:off x="179295" y="1474828"/>
            <a:ext cx="10589110" cy="4625893"/>
          </a:xfrm>
        </p:spPr>
        <p:txBody>
          <a:bodyPr>
            <a:normAutofit fontScale="92500" lnSpcReduction="20000"/>
          </a:bodyPr>
          <a:lstStyle/>
          <a:p>
            <a:r>
              <a:rPr lang="en-US" dirty="0"/>
              <a:t>Using the Customize Quick Access Toolbar pane and All Commands and Popular commands</a:t>
            </a:r>
            <a:br>
              <a:rPr lang="en-US" dirty="0"/>
            </a:br>
            <a:r>
              <a:rPr lang="en-US" dirty="0"/>
              <a:t>in the Choose commands from box</a:t>
            </a:r>
            <a:br>
              <a:rPr lang="en-US" dirty="0"/>
            </a:br>
            <a:r>
              <a:rPr lang="en-US" dirty="0"/>
              <a:t>I add common commands, like New</a:t>
            </a:r>
            <a:br>
              <a:rPr lang="en-US" dirty="0"/>
            </a:br>
            <a:r>
              <a:rPr lang="en-US" dirty="0"/>
              <a:t>file, Save As, Format Painter,</a:t>
            </a:r>
          </a:p>
          <a:p>
            <a:r>
              <a:rPr lang="en-US" dirty="0"/>
              <a:t>I add buttons for each application</a:t>
            </a:r>
            <a:br>
              <a:rPr lang="en-US" dirty="0"/>
            </a:br>
            <a:r>
              <a:rPr lang="en-US" dirty="0"/>
              <a:t>including:</a:t>
            </a:r>
          </a:p>
          <a:p>
            <a:pPr lvl="1"/>
            <a:r>
              <a:rPr lang="en-US" dirty="0"/>
              <a:t>Sort, Filter, and Freeze Panes in Excel,</a:t>
            </a:r>
          </a:p>
          <a:p>
            <a:pPr lvl="1"/>
            <a:r>
              <a:rPr lang="en-US" dirty="0"/>
              <a:t>Animation Pane, Change Shape in </a:t>
            </a:r>
            <a:br>
              <a:rPr lang="en-US" dirty="0"/>
            </a:br>
            <a:r>
              <a:rPr lang="en-US" dirty="0"/>
              <a:t>PowerPoint,</a:t>
            </a:r>
          </a:p>
          <a:p>
            <a:pPr lvl="1"/>
            <a:r>
              <a:rPr lang="en-US" dirty="0"/>
              <a:t>AutoCorrect, Speak, Page Set-up in </a:t>
            </a:r>
            <a:br>
              <a:rPr lang="en-US" dirty="0"/>
            </a:br>
            <a:r>
              <a:rPr lang="en-US" dirty="0"/>
              <a:t>Word.</a:t>
            </a:r>
          </a:p>
        </p:txBody>
      </p:sp>
      <p:pic>
        <p:nvPicPr>
          <p:cNvPr id="5" name="Picture 4">
            <a:extLst>
              <a:ext uri="{FF2B5EF4-FFF2-40B4-BE49-F238E27FC236}">
                <a16:creationId xmlns:a16="http://schemas.microsoft.com/office/drawing/2014/main" id="{B8DB5C94-FDAB-42FD-BBF6-D730466D2B5C}"/>
              </a:ext>
            </a:extLst>
          </p:cNvPr>
          <p:cNvPicPr>
            <a:picLocks noChangeAspect="1"/>
          </p:cNvPicPr>
          <p:nvPr/>
        </p:nvPicPr>
        <p:blipFill rotWithShape="1">
          <a:blip r:embed="rId3"/>
          <a:srcRect l="25926" t="14927" r="25030" b="19565"/>
          <a:stretch/>
        </p:blipFill>
        <p:spPr>
          <a:xfrm>
            <a:off x="7141679" y="2141908"/>
            <a:ext cx="4742208" cy="3958814"/>
          </a:xfrm>
          <a:prstGeom prst="rect">
            <a:avLst/>
          </a:prstGeom>
          <a:effectLst>
            <a:glow rad="101600">
              <a:srgbClr val="0070C0">
                <a:alpha val="60000"/>
              </a:srgbClr>
            </a:glow>
          </a:effectLst>
        </p:spPr>
      </p:pic>
      <p:sp>
        <p:nvSpPr>
          <p:cNvPr id="10" name="Date Placeholder 9">
            <a:extLst>
              <a:ext uri="{FF2B5EF4-FFF2-40B4-BE49-F238E27FC236}">
                <a16:creationId xmlns:a16="http://schemas.microsoft.com/office/drawing/2014/main" id="{4392F95C-A8D1-4EFE-85EC-B6E645A0970E}"/>
              </a:ext>
            </a:extLst>
          </p:cNvPr>
          <p:cNvSpPr>
            <a:spLocks noGrp="1"/>
          </p:cNvSpPr>
          <p:nvPr>
            <p:ph type="dt" sz="half" idx="10"/>
          </p:nvPr>
        </p:nvSpPr>
        <p:spPr/>
        <p:txBody>
          <a:bodyPr/>
          <a:lstStyle/>
          <a:p>
            <a:r>
              <a:rPr lang="en-US"/>
              <a:t>404-299-1706/404-403-5391</a:t>
            </a:r>
          </a:p>
        </p:txBody>
      </p:sp>
      <p:sp>
        <p:nvSpPr>
          <p:cNvPr id="11" name="Footer Placeholder 10">
            <a:extLst>
              <a:ext uri="{FF2B5EF4-FFF2-40B4-BE49-F238E27FC236}">
                <a16:creationId xmlns:a16="http://schemas.microsoft.com/office/drawing/2014/main" id="{ED46512E-FC6C-4139-909B-40A46E013DCF}"/>
              </a:ext>
            </a:extLst>
          </p:cNvPr>
          <p:cNvSpPr>
            <a:spLocks noGrp="1"/>
          </p:cNvSpPr>
          <p:nvPr>
            <p:ph type="ftr" sz="quarter" idx="11"/>
          </p:nvPr>
        </p:nvSpPr>
        <p:spPr/>
        <p:txBody>
          <a:bodyPr/>
          <a:lstStyle/>
          <a:p>
            <a:r>
              <a:rPr lang="en-US"/>
              <a:t>gregcreech.com/gregcreech.biz </a:t>
            </a:r>
          </a:p>
        </p:txBody>
      </p:sp>
      <p:sp>
        <p:nvSpPr>
          <p:cNvPr id="12" name="Slide Number Placeholder 11">
            <a:extLst>
              <a:ext uri="{FF2B5EF4-FFF2-40B4-BE49-F238E27FC236}">
                <a16:creationId xmlns:a16="http://schemas.microsoft.com/office/drawing/2014/main" id="{3578D171-0D42-4269-BB15-C760C037FCE3}"/>
              </a:ext>
            </a:extLst>
          </p:cNvPr>
          <p:cNvSpPr>
            <a:spLocks noGrp="1"/>
          </p:cNvSpPr>
          <p:nvPr>
            <p:ph type="sldNum" sz="quarter" idx="12"/>
          </p:nvPr>
        </p:nvSpPr>
        <p:spPr/>
        <p:txBody>
          <a:bodyPr/>
          <a:lstStyle/>
          <a:p>
            <a:fld id="{189E8BDE-8CBB-4848-A8F8-A6DCDEE471C8}" type="slidenum">
              <a:rPr lang="en-US" smtClean="0"/>
              <a:t>4</a:t>
            </a:fld>
            <a:endParaRPr lang="en-US"/>
          </a:p>
        </p:txBody>
      </p:sp>
    </p:spTree>
    <p:extLst>
      <p:ext uri="{BB962C8B-B14F-4D97-AF65-F5344CB8AC3E}">
        <p14:creationId xmlns:p14="http://schemas.microsoft.com/office/powerpoint/2010/main" val="491979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Ribbon</a:t>
            </a:r>
          </a:p>
        </p:txBody>
      </p:sp>
      <p:sp>
        <p:nvSpPr>
          <p:cNvPr id="4" name="Content Placeholder 3"/>
          <p:cNvSpPr>
            <a:spLocks noGrp="1"/>
          </p:cNvSpPr>
          <p:nvPr>
            <p:ph idx="1"/>
          </p:nvPr>
        </p:nvSpPr>
        <p:spPr>
          <a:xfrm>
            <a:off x="96820" y="2633280"/>
            <a:ext cx="11844168" cy="3805404"/>
          </a:xfrm>
        </p:spPr>
        <p:txBody>
          <a:bodyPr>
            <a:normAutofit/>
          </a:bodyPr>
          <a:lstStyle/>
          <a:p>
            <a:r>
              <a:rPr lang="en-US" dirty="0"/>
              <a:t>Customize the Ribbon – Create your own tab with your favorite commands plus change the button picture and name,</a:t>
            </a:r>
          </a:p>
          <a:p>
            <a:pPr lvl="1"/>
            <a:r>
              <a:rPr lang="en-US" dirty="0"/>
              <a:t>Customize for each application,</a:t>
            </a:r>
          </a:p>
          <a:p>
            <a:pPr lvl="1"/>
            <a:r>
              <a:rPr lang="en-US" dirty="0"/>
              <a:t>Add commands not in the standard Ribbon, such as Speak,</a:t>
            </a:r>
          </a:p>
          <a:p>
            <a:pPr lvl="1"/>
            <a:r>
              <a:rPr lang="en-US" dirty="0"/>
              <a:t>Activate or deactivate tabs through Customize the Ribbon,</a:t>
            </a:r>
          </a:p>
          <a:p>
            <a:pPr lvl="1"/>
            <a:r>
              <a:rPr lang="en-US" dirty="0"/>
              <a:t>Interface is similar Quick Access Toolbar.</a:t>
            </a: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a:stretch/>
        </p:blipFill>
        <p:spPr bwMode="auto">
          <a:xfrm>
            <a:off x="1280161" y="1385557"/>
            <a:ext cx="9258748" cy="1081366"/>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6" name="Date Placeholder 5">
            <a:extLst>
              <a:ext uri="{FF2B5EF4-FFF2-40B4-BE49-F238E27FC236}">
                <a16:creationId xmlns:a16="http://schemas.microsoft.com/office/drawing/2014/main" id="{2B643633-ABB9-4EF7-8B89-BBE05FCD81A8}"/>
              </a:ext>
            </a:extLst>
          </p:cNvPr>
          <p:cNvSpPr>
            <a:spLocks noGrp="1"/>
          </p:cNvSpPr>
          <p:nvPr>
            <p:ph type="dt" sz="half" idx="10"/>
          </p:nvPr>
        </p:nvSpPr>
        <p:spPr/>
        <p:txBody>
          <a:bodyPr/>
          <a:lstStyle/>
          <a:p>
            <a:r>
              <a:rPr lang="en-US"/>
              <a:t>404-299-1706/404-403-5391</a:t>
            </a:r>
          </a:p>
        </p:txBody>
      </p:sp>
      <p:sp>
        <p:nvSpPr>
          <p:cNvPr id="7" name="Footer Placeholder 6">
            <a:extLst>
              <a:ext uri="{FF2B5EF4-FFF2-40B4-BE49-F238E27FC236}">
                <a16:creationId xmlns:a16="http://schemas.microsoft.com/office/drawing/2014/main" id="{EEC95BDD-A475-4AE6-B060-CA1D3A90A681}"/>
              </a:ext>
            </a:extLst>
          </p:cNvPr>
          <p:cNvSpPr>
            <a:spLocks noGrp="1"/>
          </p:cNvSpPr>
          <p:nvPr>
            <p:ph type="ftr" sz="quarter" idx="11"/>
          </p:nvPr>
        </p:nvSpPr>
        <p:spPr/>
        <p:txBody>
          <a:bodyPr/>
          <a:lstStyle/>
          <a:p>
            <a:r>
              <a:rPr lang="en-US"/>
              <a:t>gregcreech.com/gregcreech.biz </a:t>
            </a:r>
          </a:p>
        </p:txBody>
      </p:sp>
      <p:sp>
        <p:nvSpPr>
          <p:cNvPr id="10" name="Slide Number Placeholder 9">
            <a:extLst>
              <a:ext uri="{FF2B5EF4-FFF2-40B4-BE49-F238E27FC236}">
                <a16:creationId xmlns:a16="http://schemas.microsoft.com/office/drawing/2014/main" id="{BE371707-DFE4-407F-A001-A02F82BBA4E1}"/>
              </a:ext>
            </a:extLst>
          </p:cNvPr>
          <p:cNvSpPr>
            <a:spLocks noGrp="1"/>
          </p:cNvSpPr>
          <p:nvPr>
            <p:ph type="sldNum" sz="quarter" idx="12"/>
          </p:nvPr>
        </p:nvSpPr>
        <p:spPr/>
        <p:txBody>
          <a:bodyPr/>
          <a:lstStyle/>
          <a:p>
            <a:fld id="{189E8BDE-8CBB-4848-A8F8-A6DCDEE471C8}" type="slidenum">
              <a:rPr lang="en-US" smtClean="0"/>
              <a:t>5</a:t>
            </a:fld>
            <a:endParaRPr lang="en-US"/>
          </a:p>
        </p:txBody>
      </p:sp>
    </p:spTree>
    <p:extLst>
      <p:ext uri="{BB962C8B-B14F-4D97-AF65-F5344CB8AC3E}">
        <p14:creationId xmlns:p14="http://schemas.microsoft.com/office/powerpoint/2010/main" val="320583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Ribbon Display Options</a:t>
            </a:r>
          </a:p>
        </p:txBody>
      </p:sp>
      <p:sp>
        <p:nvSpPr>
          <p:cNvPr id="4" name="Content Placeholder 3"/>
          <p:cNvSpPr>
            <a:spLocks noGrp="1"/>
          </p:cNvSpPr>
          <p:nvPr>
            <p:ph sz="half" idx="1"/>
          </p:nvPr>
        </p:nvSpPr>
        <p:spPr>
          <a:xfrm>
            <a:off x="182879" y="1417638"/>
            <a:ext cx="8498541" cy="5155284"/>
          </a:xfrm>
        </p:spPr>
        <p:txBody>
          <a:bodyPr>
            <a:normAutofit/>
          </a:bodyPr>
          <a:lstStyle/>
          <a:p>
            <a:r>
              <a:rPr lang="en-US" dirty="0"/>
              <a:t>Ribbon Display Options are on the right of your Title bar – next to help,</a:t>
            </a:r>
          </a:p>
          <a:p>
            <a:r>
              <a:rPr lang="en-US" dirty="0"/>
              <a:t>Auto-hide takes you to a full screen view and to retrieve the ribbon you must click at the top of your screen,</a:t>
            </a:r>
          </a:p>
          <a:p>
            <a:r>
              <a:rPr lang="en-US" dirty="0"/>
              <a:t>You may collapse or expand the Ribbon using these four methods:</a:t>
            </a:r>
          </a:p>
          <a:p>
            <a:pPr lvl="1"/>
            <a:r>
              <a:rPr lang="en-US" dirty="0"/>
              <a:t>Use the Ribbon Display Options pane,</a:t>
            </a:r>
          </a:p>
          <a:p>
            <a:pPr lvl="1"/>
            <a:r>
              <a:rPr lang="en-US" dirty="0"/>
              <a:t>The CTRL + F1 keys,</a:t>
            </a:r>
          </a:p>
          <a:p>
            <a:pPr lvl="1"/>
            <a:r>
              <a:rPr lang="en-US" dirty="0"/>
              <a:t>Double clicking the active tab’s title,</a:t>
            </a:r>
          </a:p>
          <a:p>
            <a:pPr lvl="1"/>
            <a:r>
              <a:rPr lang="en-US" dirty="0"/>
              <a:t>Right click on a tab for the shortcut menu.</a:t>
            </a:r>
          </a:p>
          <a:p>
            <a:pPr lvl="1"/>
            <a:endParaRPr lang="en-US" dirty="0"/>
          </a:p>
        </p:txBody>
      </p:sp>
      <p:pic>
        <p:nvPicPr>
          <p:cNvPr id="14" name="Content Placeholder 13"/>
          <p:cNvPicPr>
            <a:picLocks noGrp="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8971878" y="1530375"/>
            <a:ext cx="2610522" cy="2119455"/>
          </a:xfrm>
          <a:prstGeom prst="rect">
            <a:avLst/>
          </a:prstGeom>
          <a:ln>
            <a:noFill/>
          </a:ln>
          <a:effectLst>
            <a:glow rad="101600">
              <a:srgbClr val="0070C0">
                <a:alpha val="60000"/>
              </a:srgbClr>
            </a:glow>
          </a:effectLst>
          <a:extLst>
            <a:ext uri="{53640926-AAD7-44D8-BBD7-CCE9431645EC}">
              <a14:shadowObscured xmlns:a14="http://schemas.microsoft.com/office/drawing/2010/main"/>
            </a:ext>
          </a:extLst>
        </p:spPr>
      </p:pic>
      <p:pic>
        <p:nvPicPr>
          <p:cNvPr id="15" name="Picture 14"/>
          <p:cNvPicPr/>
          <p:nvPr/>
        </p:nvPicPr>
        <p:blipFill rotWithShape="1">
          <a:blip r:embed="rId4" cstate="print">
            <a:extLst>
              <a:ext uri="{28A0092B-C50C-407E-A947-70E740481C1C}">
                <a14:useLocalDpi xmlns:a14="http://schemas.microsoft.com/office/drawing/2010/main" val="0"/>
              </a:ext>
            </a:extLst>
          </a:blip>
          <a:srcRect/>
          <a:stretch/>
        </p:blipFill>
        <p:spPr bwMode="auto">
          <a:xfrm>
            <a:off x="8842786" y="5128428"/>
            <a:ext cx="2623185" cy="1076325"/>
          </a:xfrm>
          <a:prstGeom prst="rect">
            <a:avLst/>
          </a:prstGeom>
          <a:ln>
            <a:noFill/>
          </a:ln>
          <a:effectLst>
            <a:glow rad="101600">
              <a:srgbClr val="0070C0">
                <a:alpha val="60000"/>
              </a:srgbClr>
            </a:glow>
          </a:effectLst>
          <a:extLst>
            <a:ext uri="{53640926-AAD7-44D8-BBD7-CCE9431645EC}">
              <a14:shadowObscured xmlns:a14="http://schemas.microsoft.com/office/drawing/2010/main"/>
            </a:ext>
          </a:extLst>
        </p:spPr>
      </p:pic>
      <p:sp>
        <p:nvSpPr>
          <p:cNvPr id="16" name="Oval 15"/>
          <p:cNvSpPr/>
          <p:nvPr/>
        </p:nvSpPr>
        <p:spPr>
          <a:xfrm>
            <a:off x="10338099" y="1498100"/>
            <a:ext cx="306811" cy="306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F2BAD79-6F71-4FA1-B50A-14256024EB09}"/>
              </a:ext>
            </a:extLst>
          </p:cNvPr>
          <p:cNvSpPr>
            <a:spLocks noGrp="1"/>
          </p:cNvSpPr>
          <p:nvPr>
            <p:ph type="dt" sz="half" idx="10"/>
          </p:nvPr>
        </p:nvSpPr>
        <p:spPr/>
        <p:txBody>
          <a:bodyPr/>
          <a:lstStyle/>
          <a:p>
            <a:r>
              <a:rPr lang="en-US"/>
              <a:t>404-299-1706/404-403-5391</a:t>
            </a:r>
          </a:p>
        </p:txBody>
      </p:sp>
      <p:sp>
        <p:nvSpPr>
          <p:cNvPr id="5" name="Footer Placeholder 4">
            <a:extLst>
              <a:ext uri="{FF2B5EF4-FFF2-40B4-BE49-F238E27FC236}">
                <a16:creationId xmlns:a16="http://schemas.microsoft.com/office/drawing/2014/main" id="{07EAD7F4-FAA0-4F85-99AC-072B2490DB68}"/>
              </a:ext>
            </a:extLst>
          </p:cNvPr>
          <p:cNvSpPr>
            <a:spLocks noGrp="1"/>
          </p:cNvSpPr>
          <p:nvPr>
            <p:ph type="ftr" sz="quarter" idx="11"/>
          </p:nvPr>
        </p:nvSpPr>
        <p:spPr/>
        <p:txBody>
          <a:bodyPr/>
          <a:lstStyle/>
          <a:p>
            <a:r>
              <a:rPr lang="en-US"/>
              <a:t>gregcreech.com/gregcreech.biz </a:t>
            </a:r>
          </a:p>
        </p:txBody>
      </p:sp>
      <p:sp>
        <p:nvSpPr>
          <p:cNvPr id="6" name="Slide Number Placeholder 5">
            <a:extLst>
              <a:ext uri="{FF2B5EF4-FFF2-40B4-BE49-F238E27FC236}">
                <a16:creationId xmlns:a16="http://schemas.microsoft.com/office/drawing/2014/main" id="{54D20ED6-3170-4623-856B-68EFBAEB0736}"/>
              </a:ext>
            </a:extLst>
          </p:cNvPr>
          <p:cNvSpPr>
            <a:spLocks noGrp="1"/>
          </p:cNvSpPr>
          <p:nvPr>
            <p:ph type="sldNum" sz="quarter" idx="12"/>
          </p:nvPr>
        </p:nvSpPr>
        <p:spPr/>
        <p:txBody>
          <a:bodyPr/>
          <a:lstStyle/>
          <a:p>
            <a:fld id="{189E8BDE-8CBB-4848-A8F8-A6DCDEE471C8}" type="slidenum">
              <a:rPr lang="en-US" smtClean="0"/>
              <a:t>6</a:t>
            </a:fld>
            <a:endParaRPr lang="en-US"/>
          </a:p>
        </p:txBody>
      </p:sp>
    </p:spTree>
    <p:extLst>
      <p:ext uri="{BB962C8B-B14F-4D97-AF65-F5344CB8AC3E}">
        <p14:creationId xmlns:p14="http://schemas.microsoft.com/office/powerpoint/2010/main" val="417824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additive="base">
                                        <p:cTn id="54"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 calcmode="lin" valueType="num">
                                      <p:cBhvr additive="base">
                                        <p:cTn id="60"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61" dur="2000" fill="hold"/>
                                        <p:tgtEl>
                                          <p:spTgt spid="4">
                                            <p:txEl>
                                              <p:pRg st="6" end="6"/>
                                            </p:txEl>
                                          </p:spTgt>
                                        </p:tgtEl>
                                        <p:attrNameLst>
                                          <p:attrName>ppt_y</p:attrName>
                                        </p:attrNameLst>
                                      </p:cBhvr>
                                      <p:tavLst>
                                        <p:tav tm="0">
                                          <p:val>
                                            <p:strVal val="#ppt_y"/>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AutoCorrect</a:t>
            </a:r>
          </a:p>
        </p:txBody>
      </p:sp>
      <p:sp>
        <p:nvSpPr>
          <p:cNvPr id="3" name="Content Placeholder 2">
            <a:extLst>
              <a:ext uri="{FF2B5EF4-FFF2-40B4-BE49-F238E27FC236}">
                <a16:creationId xmlns:a16="http://schemas.microsoft.com/office/drawing/2014/main" id="{78FDA8E9-395D-4558-9CEA-EA71D5287083}"/>
              </a:ext>
            </a:extLst>
          </p:cNvPr>
          <p:cNvSpPr>
            <a:spLocks noGrp="1"/>
          </p:cNvSpPr>
          <p:nvPr>
            <p:ph idx="1"/>
          </p:nvPr>
        </p:nvSpPr>
        <p:spPr/>
        <p:txBody>
          <a:bodyPr/>
          <a:lstStyle/>
          <a:p>
            <a:r>
              <a:rPr lang="en-US" dirty="0"/>
              <a:t>Automatically corrects misspellings and saves text shortcuts for ease and accuracy,</a:t>
            </a:r>
          </a:p>
          <a:p>
            <a:r>
              <a:rPr lang="en-US" dirty="0"/>
              <a:t>AutoCorrect is under File &gt; Options &gt; Proofing &gt; AutoCorrect Options or in Word and PowerPoint when the app uses AutoCorrect an icon appears:</a:t>
            </a:r>
          </a:p>
          <a:p>
            <a:r>
              <a:rPr lang="en-US" dirty="0"/>
              <a:t>Word stores more than 65,000 characters and is great for creating documents with a quick short cut,</a:t>
            </a:r>
          </a:p>
          <a:p>
            <a:r>
              <a:rPr lang="en-US" dirty="0"/>
              <a:t>Save symbols, phrases, and convert lowercase to UPPERCASE for acronyms.</a:t>
            </a:r>
          </a:p>
        </p:txBody>
      </p:sp>
      <p:pic>
        <p:nvPicPr>
          <p:cNvPr id="6" name="Picture 5">
            <a:extLst>
              <a:ext uri="{FF2B5EF4-FFF2-40B4-BE49-F238E27FC236}">
                <a16:creationId xmlns:a16="http://schemas.microsoft.com/office/drawing/2014/main" id="{1159778B-98CD-4AD0-94BC-5772E26D7264}"/>
              </a:ext>
            </a:extLst>
          </p:cNvPr>
          <p:cNvPicPr>
            <a:picLocks noChangeAspect="1"/>
          </p:cNvPicPr>
          <p:nvPr/>
        </p:nvPicPr>
        <p:blipFill rotWithShape="1">
          <a:blip r:embed="rId3"/>
          <a:srcRect l="71618" t="59565" r="20139" b="34493"/>
          <a:stretch/>
        </p:blipFill>
        <p:spPr>
          <a:xfrm>
            <a:off x="9495507" y="3568148"/>
            <a:ext cx="1169181" cy="526774"/>
          </a:xfrm>
          <a:prstGeom prst="rect">
            <a:avLst/>
          </a:prstGeom>
          <a:effectLst>
            <a:glow rad="101600">
              <a:srgbClr val="0070C0">
                <a:alpha val="60000"/>
              </a:srgbClr>
            </a:glow>
          </a:effectLst>
        </p:spPr>
      </p:pic>
      <p:sp>
        <p:nvSpPr>
          <p:cNvPr id="10" name="Date Placeholder 9">
            <a:extLst>
              <a:ext uri="{FF2B5EF4-FFF2-40B4-BE49-F238E27FC236}">
                <a16:creationId xmlns:a16="http://schemas.microsoft.com/office/drawing/2014/main" id="{826B62CF-3D62-4418-BE37-AD031DBD9D54}"/>
              </a:ext>
            </a:extLst>
          </p:cNvPr>
          <p:cNvSpPr>
            <a:spLocks noGrp="1"/>
          </p:cNvSpPr>
          <p:nvPr>
            <p:ph type="dt" sz="half" idx="10"/>
          </p:nvPr>
        </p:nvSpPr>
        <p:spPr/>
        <p:txBody>
          <a:bodyPr/>
          <a:lstStyle/>
          <a:p>
            <a:r>
              <a:rPr lang="en-US"/>
              <a:t>404-299-1706/404-403-5391</a:t>
            </a:r>
          </a:p>
        </p:txBody>
      </p:sp>
      <p:sp>
        <p:nvSpPr>
          <p:cNvPr id="11" name="Footer Placeholder 10">
            <a:extLst>
              <a:ext uri="{FF2B5EF4-FFF2-40B4-BE49-F238E27FC236}">
                <a16:creationId xmlns:a16="http://schemas.microsoft.com/office/drawing/2014/main" id="{3E422C42-162F-4949-9F23-B0319BC3FA41}"/>
              </a:ext>
            </a:extLst>
          </p:cNvPr>
          <p:cNvSpPr>
            <a:spLocks noGrp="1"/>
          </p:cNvSpPr>
          <p:nvPr>
            <p:ph type="ftr" sz="quarter" idx="11"/>
          </p:nvPr>
        </p:nvSpPr>
        <p:spPr/>
        <p:txBody>
          <a:bodyPr/>
          <a:lstStyle/>
          <a:p>
            <a:r>
              <a:rPr lang="en-US"/>
              <a:t>gregcreech.com/gregcreech.biz </a:t>
            </a:r>
          </a:p>
        </p:txBody>
      </p:sp>
      <p:sp>
        <p:nvSpPr>
          <p:cNvPr id="12" name="Slide Number Placeholder 11">
            <a:extLst>
              <a:ext uri="{FF2B5EF4-FFF2-40B4-BE49-F238E27FC236}">
                <a16:creationId xmlns:a16="http://schemas.microsoft.com/office/drawing/2014/main" id="{DB763323-765B-42B3-8B2F-72A9E66B7582}"/>
              </a:ext>
            </a:extLst>
          </p:cNvPr>
          <p:cNvSpPr>
            <a:spLocks noGrp="1"/>
          </p:cNvSpPr>
          <p:nvPr>
            <p:ph type="sldNum" sz="quarter" idx="12"/>
          </p:nvPr>
        </p:nvSpPr>
        <p:spPr/>
        <p:txBody>
          <a:bodyPr/>
          <a:lstStyle/>
          <a:p>
            <a:fld id="{189E8BDE-8CBB-4848-A8F8-A6DCDEE471C8}" type="slidenum">
              <a:rPr lang="en-US" smtClean="0"/>
              <a:t>7</a:t>
            </a:fld>
            <a:endParaRPr lang="en-US"/>
          </a:p>
        </p:txBody>
      </p:sp>
    </p:spTree>
    <p:extLst>
      <p:ext uri="{BB962C8B-B14F-4D97-AF65-F5344CB8AC3E}">
        <p14:creationId xmlns:p14="http://schemas.microsoft.com/office/powerpoint/2010/main" val="202909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a:t>
            </a:r>
          </a:p>
        </p:txBody>
      </p:sp>
      <p:sp>
        <p:nvSpPr>
          <p:cNvPr id="4" name="Content Placeholder 3"/>
          <p:cNvSpPr>
            <a:spLocks noGrp="1"/>
          </p:cNvSpPr>
          <p:nvPr>
            <p:ph sz="half" idx="1"/>
          </p:nvPr>
        </p:nvSpPr>
        <p:spPr>
          <a:xfrm>
            <a:off x="139849" y="1417638"/>
            <a:ext cx="6518859" cy="5187557"/>
          </a:xfrm>
        </p:spPr>
        <p:txBody>
          <a:bodyPr>
            <a:normAutofit fontScale="92500" lnSpcReduction="20000"/>
          </a:bodyPr>
          <a:lstStyle/>
          <a:p>
            <a:r>
              <a:rPr lang="en-US" dirty="0"/>
              <a:t>Each Office applications offers the Speak command, but it is not in the Ribbon,</a:t>
            </a:r>
          </a:p>
          <a:p>
            <a:r>
              <a:rPr lang="en-US" dirty="0"/>
              <a:t>In customizing your Quick Access Toolbar, you may use the Command From box and the Commands Not in the Ribbon item to add speak,</a:t>
            </a:r>
          </a:p>
          <a:p>
            <a:r>
              <a:rPr lang="en-US" dirty="0"/>
              <a:t>Speak reads allowed whatever you select (Word paragraphs, documents, Outlook email’s selected text, Excel cells, rows, and columns),</a:t>
            </a:r>
          </a:p>
          <a:p>
            <a:r>
              <a:rPr lang="en-US" dirty="0"/>
              <a:t>Does not turn itself on, you click the button to have your computer speak your selected text and click it again to turn it off. </a:t>
            </a:r>
          </a:p>
        </p:txBody>
      </p:sp>
      <p:grpSp>
        <p:nvGrpSpPr>
          <p:cNvPr id="12" name="Group 11">
            <a:extLst>
              <a:ext uri="{FF2B5EF4-FFF2-40B4-BE49-F238E27FC236}">
                <a16:creationId xmlns:a16="http://schemas.microsoft.com/office/drawing/2014/main" id="{25182231-D22E-4B96-8EE3-62B99F477A76}"/>
              </a:ext>
            </a:extLst>
          </p:cNvPr>
          <p:cNvGrpSpPr/>
          <p:nvPr/>
        </p:nvGrpSpPr>
        <p:grpSpPr>
          <a:xfrm>
            <a:off x="6880796" y="1443463"/>
            <a:ext cx="5073484" cy="2577856"/>
            <a:chOff x="6200858" y="1302483"/>
            <a:chExt cx="5073484" cy="2577856"/>
          </a:xfrm>
        </p:grpSpPr>
        <p:pic>
          <p:nvPicPr>
            <p:cNvPr id="10" name="Picture 9">
              <a:extLst>
                <a:ext uri="{FF2B5EF4-FFF2-40B4-BE49-F238E27FC236}">
                  <a16:creationId xmlns:a16="http://schemas.microsoft.com/office/drawing/2014/main" id="{4787B111-C4AA-4772-B70E-31BD375D083A}"/>
                </a:ext>
              </a:extLst>
            </p:cNvPr>
            <p:cNvPicPr>
              <a:picLocks noChangeAspect="1"/>
            </p:cNvPicPr>
            <p:nvPr/>
          </p:nvPicPr>
          <p:blipFill rotWithShape="1">
            <a:blip r:embed="rId3"/>
            <a:srcRect l="25926" t="15557" r="30128" b="48717"/>
            <a:stretch/>
          </p:blipFill>
          <p:spPr>
            <a:xfrm>
              <a:off x="6200858" y="1302483"/>
              <a:ext cx="5073484" cy="2577856"/>
            </a:xfrm>
            <a:prstGeom prst="rect">
              <a:avLst/>
            </a:prstGeom>
            <a:effectLst>
              <a:glow rad="101600">
                <a:srgbClr val="0070C0">
                  <a:alpha val="60000"/>
                </a:srgbClr>
              </a:glow>
            </a:effectLst>
          </p:spPr>
        </p:pic>
        <p:sp>
          <p:nvSpPr>
            <p:cNvPr id="11" name="Oval 10">
              <a:extLst>
                <a:ext uri="{FF2B5EF4-FFF2-40B4-BE49-F238E27FC236}">
                  <a16:creationId xmlns:a16="http://schemas.microsoft.com/office/drawing/2014/main" id="{A2DBDF30-BE0C-4EE2-B438-3F505EEC3A3F}"/>
                </a:ext>
              </a:extLst>
            </p:cNvPr>
            <p:cNvSpPr/>
            <p:nvPr/>
          </p:nvSpPr>
          <p:spPr>
            <a:xfrm>
              <a:off x="7174523" y="2485292"/>
              <a:ext cx="984739" cy="281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C2F5F0A-DFBD-4A84-B867-4734192B02C3}"/>
              </a:ext>
            </a:extLst>
          </p:cNvPr>
          <p:cNvPicPr>
            <a:picLocks noChangeAspect="1"/>
          </p:cNvPicPr>
          <p:nvPr/>
        </p:nvPicPr>
        <p:blipFill rotWithShape="1">
          <a:blip r:embed="rId4"/>
          <a:srcRect l="44551" t="14530" r="48505" b="79329"/>
          <a:stretch/>
        </p:blipFill>
        <p:spPr>
          <a:xfrm>
            <a:off x="8488018" y="4699947"/>
            <a:ext cx="1339575" cy="740415"/>
          </a:xfrm>
          <a:prstGeom prst="rect">
            <a:avLst/>
          </a:prstGeom>
          <a:effectLst>
            <a:glow rad="101600">
              <a:srgbClr val="0070C0">
                <a:alpha val="60000"/>
              </a:srgbClr>
            </a:glow>
          </a:effectLst>
        </p:spPr>
      </p:pic>
      <p:sp>
        <p:nvSpPr>
          <p:cNvPr id="14" name="Date Placeholder 13">
            <a:extLst>
              <a:ext uri="{FF2B5EF4-FFF2-40B4-BE49-F238E27FC236}">
                <a16:creationId xmlns:a16="http://schemas.microsoft.com/office/drawing/2014/main" id="{080BEDD4-8F4A-4AE3-8AD5-CF26D4A36E6F}"/>
              </a:ext>
            </a:extLst>
          </p:cNvPr>
          <p:cNvSpPr>
            <a:spLocks noGrp="1"/>
          </p:cNvSpPr>
          <p:nvPr>
            <p:ph type="dt" sz="half" idx="10"/>
          </p:nvPr>
        </p:nvSpPr>
        <p:spPr/>
        <p:txBody>
          <a:bodyPr/>
          <a:lstStyle/>
          <a:p>
            <a:r>
              <a:rPr lang="en-US"/>
              <a:t>404-299-1706/404-403-5391</a:t>
            </a:r>
          </a:p>
        </p:txBody>
      </p:sp>
      <p:sp>
        <p:nvSpPr>
          <p:cNvPr id="15" name="Footer Placeholder 14">
            <a:extLst>
              <a:ext uri="{FF2B5EF4-FFF2-40B4-BE49-F238E27FC236}">
                <a16:creationId xmlns:a16="http://schemas.microsoft.com/office/drawing/2014/main" id="{B062AD62-4366-4FAE-B54B-84ECBC2FB5F4}"/>
              </a:ext>
            </a:extLst>
          </p:cNvPr>
          <p:cNvSpPr>
            <a:spLocks noGrp="1"/>
          </p:cNvSpPr>
          <p:nvPr>
            <p:ph type="ftr" sz="quarter" idx="11"/>
          </p:nvPr>
        </p:nvSpPr>
        <p:spPr/>
        <p:txBody>
          <a:bodyPr/>
          <a:lstStyle/>
          <a:p>
            <a:r>
              <a:rPr lang="en-US"/>
              <a:t>gregcreech.com/gregcreech.biz </a:t>
            </a:r>
          </a:p>
        </p:txBody>
      </p:sp>
      <p:sp>
        <p:nvSpPr>
          <p:cNvPr id="16" name="Slide Number Placeholder 15">
            <a:extLst>
              <a:ext uri="{FF2B5EF4-FFF2-40B4-BE49-F238E27FC236}">
                <a16:creationId xmlns:a16="http://schemas.microsoft.com/office/drawing/2014/main" id="{EE2E1194-D164-4760-B6D9-0D573C56A62D}"/>
              </a:ext>
            </a:extLst>
          </p:cNvPr>
          <p:cNvSpPr>
            <a:spLocks noGrp="1"/>
          </p:cNvSpPr>
          <p:nvPr>
            <p:ph type="sldNum" sz="quarter" idx="12"/>
          </p:nvPr>
        </p:nvSpPr>
        <p:spPr/>
        <p:txBody>
          <a:bodyPr/>
          <a:lstStyle/>
          <a:p>
            <a:fld id="{189E8BDE-8CBB-4848-A8F8-A6DCDEE471C8}" type="slidenum">
              <a:rPr lang="en-US" smtClean="0"/>
              <a:t>8</a:t>
            </a:fld>
            <a:endParaRPr lang="en-US"/>
          </a:p>
        </p:txBody>
      </p:sp>
    </p:spTree>
    <p:extLst>
      <p:ext uri="{BB962C8B-B14F-4D97-AF65-F5344CB8AC3E}">
        <p14:creationId xmlns:p14="http://schemas.microsoft.com/office/powerpoint/2010/main" val="402685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1" end="1"/>
                                            </p:txEl>
                                          </p:spTgt>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4">
                                            <p:txEl>
                                              <p:pRg st="2" end="2"/>
                                            </p:txEl>
                                          </p:spTgt>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Back!</a:t>
            </a:r>
          </a:p>
        </p:txBody>
      </p:sp>
      <p:sp>
        <p:nvSpPr>
          <p:cNvPr id="4" name="Content Placeholder 3"/>
          <p:cNvSpPr>
            <a:spLocks noGrp="1"/>
          </p:cNvSpPr>
          <p:nvPr>
            <p:ph sz="half" idx="1"/>
          </p:nvPr>
        </p:nvSpPr>
        <p:spPr>
          <a:xfrm>
            <a:off x="139849" y="1417638"/>
            <a:ext cx="5854551" cy="5187557"/>
          </a:xfrm>
        </p:spPr>
        <p:txBody>
          <a:bodyPr>
            <a:normAutofit/>
          </a:bodyPr>
          <a:lstStyle/>
          <a:p>
            <a:r>
              <a:rPr lang="en-US" dirty="0"/>
              <a:t>Word and PowerPoint have a new box when you open a saved file that you recently edited,</a:t>
            </a:r>
          </a:p>
          <a:p>
            <a:r>
              <a:rPr lang="en-US" dirty="0"/>
              <a:t>Welcome back allows you to return to where you were editing your document,</a:t>
            </a:r>
          </a:p>
          <a:p>
            <a:r>
              <a:rPr lang="en-US" dirty="0"/>
              <a:t>Great for quickly navigated from the beginning of your file,</a:t>
            </a:r>
          </a:p>
          <a:p>
            <a:r>
              <a:rPr lang="en-US" dirty="0"/>
              <a:t>The dialogue box tells you the section where you left off.</a:t>
            </a:r>
          </a:p>
        </p:txBody>
      </p:sp>
      <p:pic>
        <p:nvPicPr>
          <p:cNvPr id="6" name="Content Placeholder 5"/>
          <p:cNvPicPr>
            <a:picLocks noGrp="1"/>
          </p:cNvPicPr>
          <p:nvPr>
            <p:ph sz="half" idx="2"/>
          </p:nvPr>
        </p:nvPicPr>
        <p:blipFill rotWithShape="1">
          <a:blip r:embed="rId3" cstate="print">
            <a:extLst>
              <a:ext uri="{28A0092B-C50C-407E-A947-70E740481C1C}">
                <a14:useLocalDpi xmlns:a14="http://schemas.microsoft.com/office/drawing/2010/main" val="0"/>
              </a:ext>
            </a:extLst>
          </a:blip>
          <a:srcRect r="-2776"/>
          <a:stretch/>
        </p:blipFill>
        <p:spPr bwMode="auto">
          <a:xfrm>
            <a:off x="7001499" y="2526752"/>
            <a:ext cx="2927809" cy="2041164"/>
          </a:xfrm>
          <a:prstGeom prst="rect">
            <a:avLst/>
          </a:prstGeom>
          <a:ln>
            <a:noFill/>
          </a:ln>
          <a:effectLst>
            <a:glow rad="139700">
              <a:srgbClr val="002060">
                <a:alpha val="40000"/>
              </a:srgbClr>
            </a:glow>
          </a:effectLst>
          <a:extLst>
            <a:ext uri="{53640926-AAD7-44D8-BBD7-CCE9431645EC}">
              <a14:shadowObscured xmlns:a14="http://schemas.microsoft.com/office/drawing/2010/main"/>
            </a:ext>
          </a:extLst>
        </p:spPr>
      </p:pic>
      <p:sp>
        <p:nvSpPr>
          <p:cNvPr id="3" name="Date Placeholder 2">
            <a:extLst>
              <a:ext uri="{FF2B5EF4-FFF2-40B4-BE49-F238E27FC236}">
                <a16:creationId xmlns:a16="http://schemas.microsoft.com/office/drawing/2014/main" id="{086CC57A-E18C-46CB-99A2-291431C84EA9}"/>
              </a:ext>
            </a:extLst>
          </p:cNvPr>
          <p:cNvSpPr>
            <a:spLocks noGrp="1"/>
          </p:cNvSpPr>
          <p:nvPr>
            <p:ph type="dt" sz="half" idx="10"/>
          </p:nvPr>
        </p:nvSpPr>
        <p:spPr/>
        <p:txBody>
          <a:bodyPr/>
          <a:lstStyle/>
          <a:p>
            <a:r>
              <a:rPr lang="en-US"/>
              <a:t>404-299-1706/404-403-5391</a:t>
            </a:r>
          </a:p>
        </p:txBody>
      </p:sp>
      <p:sp>
        <p:nvSpPr>
          <p:cNvPr id="8" name="Footer Placeholder 7">
            <a:extLst>
              <a:ext uri="{FF2B5EF4-FFF2-40B4-BE49-F238E27FC236}">
                <a16:creationId xmlns:a16="http://schemas.microsoft.com/office/drawing/2014/main" id="{8C2BC2E8-D39B-4A89-82F2-56D42D79A3B4}"/>
              </a:ext>
            </a:extLst>
          </p:cNvPr>
          <p:cNvSpPr>
            <a:spLocks noGrp="1"/>
          </p:cNvSpPr>
          <p:nvPr>
            <p:ph type="ftr" sz="quarter" idx="11"/>
          </p:nvPr>
        </p:nvSpPr>
        <p:spPr/>
        <p:txBody>
          <a:bodyPr/>
          <a:lstStyle/>
          <a:p>
            <a:r>
              <a:rPr lang="en-US"/>
              <a:t>gregcreech.com/gregcreech.biz </a:t>
            </a:r>
          </a:p>
        </p:txBody>
      </p:sp>
      <p:sp>
        <p:nvSpPr>
          <p:cNvPr id="10" name="Slide Number Placeholder 9">
            <a:extLst>
              <a:ext uri="{FF2B5EF4-FFF2-40B4-BE49-F238E27FC236}">
                <a16:creationId xmlns:a16="http://schemas.microsoft.com/office/drawing/2014/main" id="{8C38A462-1C2E-4D8E-AD25-01FE68AFFB33}"/>
              </a:ext>
            </a:extLst>
          </p:cNvPr>
          <p:cNvSpPr>
            <a:spLocks noGrp="1"/>
          </p:cNvSpPr>
          <p:nvPr>
            <p:ph type="sldNum" sz="quarter" idx="12"/>
          </p:nvPr>
        </p:nvSpPr>
        <p:spPr/>
        <p:txBody>
          <a:bodyPr/>
          <a:lstStyle/>
          <a:p>
            <a:fld id="{189E8BDE-8CBB-4848-A8F8-A6DCDEE471C8}" type="slidenum">
              <a:rPr lang="en-US" smtClean="0"/>
              <a:t>9</a:t>
            </a:fld>
            <a:endParaRPr lang="en-US"/>
          </a:p>
        </p:txBody>
      </p:sp>
    </p:spTree>
    <p:extLst>
      <p:ext uri="{BB962C8B-B14F-4D97-AF65-F5344CB8AC3E}">
        <p14:creationId xmlns:p14="http://schemas.microsoft.com/office/powerpoint/2010/main" val="3956024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Geek Theme Lite">
  <a:themeElements>
    <a:clrScheme name="Teal Theme">
      <a:dk1>
        <a:sysClr val="windowText" lastClr="000000"/>
      </a:dk1>
      <a:lt1>
        <a:sysClr val="window" lastClr="FFFFFF"/>
      </a:lt1>
      <a:dk2>
        <a:srgbClr val="02485C"/>
      </a:dk2>
      <a:lt2>
        <a:srgbClr val="DBF5F9"/>
      </a:lt2>
      <a:accent1>
        <a:srgbClr val="009999"/>
      </a:accent1>
      <a:accent2>
        <a:srgbClr val="33CCCC"/>
      </a:accent2>
      <a:accent3>
        <a:srgbClr val="008080"/>
      </a:accent3>
      <a:accent4>
        <a:srgbClr val="2BAEAB"/>
      </a:accent4>
      <a:accent5>
        <a:srgbClr val="FFFF00"/>
      </a:accent5>
      <a:accent6>
        <a:srgbClr val="996600"/>
      </a:accent6>
      <a:hlink>
        <a:srgbClr val="FF9900"/>
      </a:hlink>
      <a:folHlink>
        <a:srgbClr val="996600"/>
      </a:folHlink>
    </a:clrScheme>
    <a:fontScheme name="Greg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2C506CE-F035-495A-9D29-C5D6894EF4C0}">
  <we:reference id="wa104334910" version="1.0.0.0" store="en-us" storeType="OMEX"/>
  <we:alternateReferences>
    <we:reference id="WA104334910" version="1.0.0.0" store="WA1043349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Geek Theme Lite</Template>
  <TotalTime>5363</TotalTime>
  <Words>4138</Words>
  <Application>Microsoft Office PowerPoint</Application>
  <PresentationFormat>Widescreen</PresentationFormat>
  <Paragraphs>458</Paragraphs>
  <Slides>28</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Webdings</vt:lpstr>
      <vt:lpstr>Wingdings</vt:lpstr>
      <vt:lpstr>Geek Theme Lite</vt:lpstr>
      <vt:lpstr>Microsoft Office Made Easy</vt:lpstr>
      <vt:lpstr>Keyboard Shortcuts – Still the Best!</vt:lpstr>
      <vt:lpstr>Quick Access Toolbar</vt:lpstr>
      <vt:lpstr>Favorite Commands</vt:lpstr>
      <vt:lpstr>Customize Ribbon</vt:lpstr>
      <vt:lpstr>Ribbon Display Options</vt:lpstr>
      <vt:lpstr>AutoCorrect</vt:lpstr>
      <vt:lpstr>Speak!</vt:lpstr>
      <vt:lpstr>Welcome Back!</vt:lpstr>
      <vt:lpstr>AutoText in Word</vt:lpstr>
      <vt:lpstr>Excel Quick Analysis</vt:lpstr>
      <vt:lpstr>Recommended Charts and Shortcuts</vt:lpstr>
      <vt:lpstr>AutoFilter</vt:lpstr>
      <vt:lpstr>Excel Magic - Flash Fill</vt:lpstr>
      <vt:lpstr>Animation Painter</vt:lpstr>
      <vt:lpstr>Transitions Tab</vt:lpstr>
      <vt:lpstr>SmartArt</vt:lpstr>
      <vt:lpstr>SmartArt - My Sales Cycle</vt:lpstr>
      <vt:lpstr>Multimedia</vt:lpstr>
      <vt:lpstr>Our Newest Associate Video Example </vt:lpstr>
      <vt:lpstr>Outlook Today</vt:lpstr>
      <vt:lpstr>Quick Steps</vt:lpstr>
      <vt:lpstr>Rules</vt:lpstr>
      <vt:lpstr>Outlook: To-Do Bar Enhancements</vt:lpstr>
      <vt:lpstr>Open in New Window</vt:lpstr>
      <vt:lpstr>Categories</vt:lpstr>
      <vt:lpstr>Conditional Formatting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2013/Office 365</dc:title>
  <dc:creator>Greg Creech</dc:creator>
  <cp:lastModifiedBy>Greg Creech</cp:lastModifiedBy>
  <cp:revision>92</cp:revision>
  <cp:lastPrinted>2016-02-27T14:32:30Z</cp:lastPrinted>
  <dcterms:created xsi:type="dcterms:W3CDTF">2014-07-07T22:07:52Z</dcterms:created>
  <dcterms:modified xsi:type="dcterms:W3CDTF">2018-08-06T00:20:32Z</dcterms:modified>
</cp:coreProperties>
</file>