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60" r:id="rId2"/>
    <p:sldId id="290" r:id="rId3"/>
    <p:sldId id="306" r:id="rId4"/>
    <p:sldId id="307" r:id="rId5"/>
    <p:sldId id="274" r:id="rId6"/>
    <p:sldId id="289" r:id="rId7"/>
    <p:sldId id="309" r:id="rId8"/>
    <p:sldId id="308" r:id="rId9"/>
    <p:sldId id="305" r:id="rId10"/>
    <p:sldId id="294" r:id="rId11"/>
    <p:sldId id="295" r:id="rId12"/>
    <p:sldId id="296" r:id="rId13"/>
    <p:sldId id="311" r:id="rId14"/>
    <p:sldId id="297" r:id="rId15"/>
    <p:sldId id="298" r:id="rId16"/>
    <p:sldId id="299" r:id="rId17"/>
    <p:sldId id="301" r:id="rId18"/>
    <p:sldId id="273" r:id="rId19"/>
    <p:sldId id="281" r:id="rId20"/>
    <p:sldId id="282" r:id="rId21"/>
    <p:sldId id="283" r:id="rId22"/>
    <p:sldId id="28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6" d="100"/>
          <a:sy n="96"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2C92A1-A3AF-4A33-9226-B588F4C1FAE3}" type="datetimeFigureOut">
              <a:rPr lang="en-US" smtClean="0"/>
              <a:t>8/28/2018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36FEE4-934D-4B8C-921A-64837E4C872F}" type="slidenum">
              <a:rPr lang="en-US" smtClean="0"/>
              <a:t>‹#›</a:t>
            </a:fld>
            <a:endParaRPr lang="en-US"/>
          </a:p>
        </p:txBody>
      </p:sp>
    </p:spTree>
    <p:extLst>
      <p:ext uri="{BB962C8B-B14F-4D97-AF65-F5344CB8AC3E}">
        <p14:creationId xmlns:p14="http://schemas.microsoft.com/office/powerpoint/2010/main" val="60969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5</a:t>
            </a:fld>
            <a:endParaRPr lang="en-US"/>
          </a:p>
        </p:txBody>
      </p:sp>
      <p:pic>
        <p:nvPicPr>
          <p:cNvPr id="6" name="Picture 5"/>
          <p:cNvPicPr/>
          <p:nvPr/>
        </p:nvPicPr>
        <p:blipFill rotWithShape="1">
          <a:blip r:embed="rId3"/>
          <a:srcRect l="77430" t="3889" r="8681" b="55278"/>
          <a:stretch/>
        </p:blipFill>
        <p:spPr bwMode="auto">
          <a:xfrm>
            <a:off x="2718564" y="5711477"/>
            <a:ext cx="1797216" cy="2921495"/>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235881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6</a:t>
            </a:fld>
            <a:endParaRPr lang="en-US"/>
          </a:p>
        </p:txBody>
      </p:sp>
      <p:pic>
        <p:nvPicPr>
          <p:cNvPr id="6" name="Picture 5"/>
          <p:cNvPicPr/>
          <p:nvPr/>
        </p:nvPicPr>
        <p:blipFill rotWithShape="1">
          <a:blip r:embed="rId3"/>
          <a:srcRect l="77430" t="3889" r="8681" b="55278"/>
          <a:stretch/>
        </p:blipFill>
        <p:spPr bwMode="auto">
          <a:xfrm>
            <a:off x="2718564" y="5711477"/>
            <a:ext cx="1797216" cy="2921495"/>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gregcreech.com/gregcreech.biz</a:t>
            </a:r>
          </a:p>
        </p:txBody>
      </p:sp>
      <p:sp>
        <p:nvSpPr>
          <p:cNvPr id="7" name="Footer Placeholder 6"/>
          <p:cNvSpPr>
            <a:spLocks noGrp="1"/>
          </p:cNvSpPr>
          <p:nvPr>
            <p:ph type="ftr" sz="quarter" idx="12"/>
          </p:nvPr>
        </p:nvSpPr>
        <p:spPr/>
        <p:txBody>
          <a:bodyPr/>
          <a:lstStyle/>
          <a:p>
            <a:r>
              <a:rPr lang="en-US"/>
              <a:t>greg@gregcreech.com</a:t>
            </a:r>
          </a:p>
        </p:txBody>
      </p:sp>
      <p:sp>
        <p:nvSpPr>
          <p:cNvPr id="8" name="Header Placeholder 7"/>
          <p:cNvSpPr>
            <a:spLocks noGrp="1"/>
          </p:cNvSpPr>
          <p:nvPr>
            <p:ph type="hdr" sz="quarter" idx="13"/>
          </p:nvPr>
        </p:nvSpPr>
        <p:spPr/>
        <p:txBody>
          <a:bodyPr/>
          <a:lstStyle/>
          <a:p>
            <a:r>
              <a:rPr lang="en-US"/>
              <a:t>404-299-1706/404-403-5391</a:t>
            </a:r>
          </a:p>
        </p:txBody>
      </p:sp>
    </p:spTree>
    <p:extLst>
      <p:ext uri="{BB962C8B-B14F-4D97-AF65-F5344CB8AC3E}">
        <p14:creationId xmlns:p14="http://schemas.microsoft.com/office/powerpoint/2010/main" val="229816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F5A73-64C4-46F8-B9B8-3F341B64EE42}" type="slidenum">
              <a:rPr lang="en-US" smtClean="0"/>
              <a:t>17</a:t>
            </a:fld>
            <a:endParaRPr lang="en-US"/>
          </a:p>
        </p:txBody>
      </p:sp>
      <p:pic>
        <p:nvPicPr>
          <p:cNvPr id="6" name="Picture 5"/>
          <p:cNvPicPr/>
          <p:nvPr/>
        </p:nvPicPr>
        <p:blipFill rotWithShape="1">
          <a:blip r:embed="rId3"/>
          <a:srcRect l="77430" t="3889" r="8681" b="55278"/>
          <a:stretch/>
        </p:blipFill>
        <p:spPr bwMode="auto">
          <a:xfrm>
            <a:off x="2718564" y="5711477"/>
            <a:ext cx="1797216" cy="2921495"/>
          </a:xfrm>
          <a:prstGeom prst="rect">
            <a:avLst/>
          </a:prstGeom>
          <a:ln>
            <a:noFill/>
          </a:ln>
          <a:effectLst>
            <a:glow rad="139700">
              <a:schemeClr val="accent5">
                <a:satMod val="175000"/>
                <a:alpha val="40000"/>
              </a:schemeClr>
            </a:glow>
          </a:effectLst>
          <a:extLst>
            <a:ext uri="{53640926-AAD7-44D8-BBD7-CCE9431645EC}">
              <a14:shadowObscured xmlns:a14="http://schemas.microsoft.com/office/drawing/2010/main"/>
            </a:ext>
          </a:extLst>
        </p:spPr>
      </p:pic>
      <p:sp>
        <p:nvSpPr>
          <p:cNvPr id="5" name="Date Placeholder 4"/>
          <p:cNvSpPr>
            <a:spLocks noGrp="1"/>
          </p:cNvSpPr>
          <p:nvPr>
            <p:ph type="dt" idx="11"/>
          </p:nvPr>
        </p:nvSpPr>
        <p:spPr/>
        <p:txBody>
          <a:bodyPr/>
          <a:lstStyle/>
          <a:p>
            <a:r>
              <a:rPr lang="en-US"/>
              <a:t>Presenter Greg Creech</a:t>
            </a:r>
          </a:p>
        </p:txBody>
      </p:sp>
      <p:sp>
        <p:nvSpPr>
          <p:cNvPr id="7" name="Footer Placeholder 6"/>
          <p:cNvSpPr>
            <a:spLocks noGrp="1"/>
          </p:cNvSpPr>
          <p:nvPr>
            <p:ph type="ftr" sz="quarter" idx="12"/>
          </p:nvPr>
        </p:nvSpPr>
        <p:spPr/>
        <p:txBody>
          <a:bodyPr/>
          <a:lstStyle/>
          <a:p>
            <a:r>
              <a:rPr lang="en-US"/>
              <a:t>404-403-5391</a:t>
            </a:r>
          </a:p>
        </p:txBody>
      </p:sp>
      <p:sp>
        <p:nvSpPr>
          <p:cNvPr id="8" name="Header Placeholder 7"/>
          <p:cNvSpPr>
            <a:spLocks noGrp="1"/>
          </p:cNvSpPr>
          <p:nvPr>
            <p:ph type="hdr" sz="quarter" idx="13"/>
          </p:nvPr>
        </p:nvSpPr>
        <p:spPr/>
        <p:txBody>
          <a:bodyPr/>
          <a:lstStyle/>
          <a:p>
            <a:r>
              <a:rPr lang="en-US"/>
              <a:t>www.gregcreech.biz/www.gregcreech.com</a:t>
            </a:r>
          </a:p>
        </p:txBody>
      </p:sp>
    </p:spTree>
    <p:extLst>
      <p:ext uri="{BB962C8B-B14F-4D97-AF65-F5344CB8AC3E}">
        <p14:creationId xmlns:p14="http://schemas.microsoft.com/office/powerpoint/2010/main" val="245374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85775" y="733425"/>
            <a:ext cx="6492875" cy="3652838"/>
          </a:xfrm>
          <a:ln/>
        </p:spPr>
      </p:sp>
      <p:sp>
        <p:nvSpPr>
          <p:cNvPr id="45059" name="Notes Placeholder 2"/>
          <p:cNvSpPr>
            <a:spLocks noGrp="1"/>
          </p:cNvSpPr>
          <p:nvPr>
            <p:ph type="body" idx="1"/>
          </p:nvPr>
        </p:nvSpPr>
        <p:spPr>
          <a:noFill/>
        </p:spPr>
        <p:txBody>
          <a:bodyPr/>
          <a:lstStyle/>
          <a:p>
            <a:endParaRPr lang="en-US"/>
          </a:p>
        </p:txBody>
      </p:sp>
      <p:sp>
        <p:nvSpPr>
          <p:cNvPr id="45060"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75238" indent="-298169" eaLnBrk="0" hangingPunct="0">
              <a:defRPr>
                <a:solidFill>
                  <a:schemeClr val="tx1"/>
                </a:solidFill>
                <a:latin typeface="Arial" charset="0"/>
              </a:defRPr>
            </a:lvl2pPr>
            <a:lvl3pPr marL="1192674" indent="-238535" eaLnBrk="0" hangingPunct="0">
              <a:defRPr>
                <a:solidFill>
                  <a:schemeClr val="tx1"/>
                </a:solidFill>
                <a:latin typeface="Arial" charset="0"/>
              </a:defRPr>
            </a:lvl3pPr>
            <a:lvl4pPr marL="1669744" indent="-238535" eaLnBrk="0" hangingPunct="0">
              <a:defRPr>
                <a:solidFill>
                  <a:schemeClr val="tx1"/>
                </a:solidFill>
                <a:latin typeface="Arial" charset="0"/>
              </a:defRPr>
            </a:lvl4pPr>
            <a:lvl5pPr marL="2146814" indent="-238535" eaLnBrk="0" hangingPunct="0">
              <a:defRPr>
                <a:solidFill>
                  <a:schemeClr val="tx1"/>
                </a:solidFill>
                <a:latin typeface="Arial" charset="0"/>
              </a:defRPr>
            </a:lvl5pPr>
            <a:lvl6pPr marL="2623883" indent="-238535" eaLnBrk="0" fontAlgn="base" hangingPunct="0">
              <a:spcBef>
                <a:spcPct val="0"/>
              </a:spcBef>
              <a:spcAft>
                <a:spcPct val="0"/>
              </a:spcAft>
              <a:defRPr>
                <a:solidFill>
                  <a:schemeClr val="tx1"/>
                </a:solidFill>
                <a:latin typeface="Arial" charset="0"/>
              </a:defRPr>
            </a:lvl6pPr>
            <a:lvl7pPr marL="3100953" indent="-238535" eaLnBrk="0" fontAlgn="base" hangingPunct="0">
              <a:spcBef>
                <a:spcPct val="0"/>
              </a:spcBef>
              <a:spcAft>
                <a:spcPct val="0"/>
              </a:spcAft>
              <a:defRPr>
                <a:solidFill>
                  <a:schemeClr val="tx1"/>
                </a:solidFill>
                <a:latin typeface="Arial" charset="0"/>
              </a:defRPr>
            </a:lvl7pPr>
            <a:lvl8pPr marL="3578022" indent="-238535" eaLnBrk="0" fontAlgn="base" hangingPunct="0">
              <a:spcBef>
                <a:spcPct val="0"/>
              </a:spcBef>
              <a:spcAft>
                <a:spcPct val="0"/>
              </a:spcAft>
              <a:defRPr>
                <a:solidFill>
                  <a:schemeClr val="tx1"/>
                </a:solidFill>
                <a:latin typeface="Arial" charset="0"/>
              </a:defRPr>
            </a:lvl8pPr>
            <a:lvl9pPr marL="4055092" indent="-238535" eaLnBrk="0" fontAlgn="base" hangingPunct="0">
              <a:spcBef>
                <a:spcPct val="0"/>
              </a:spcBef>
              <a:spcAft>
                <a:spcPct val="0"/>
              </a:spcAft>
              <a:defRPr>
                <a:solidFill>
                  <a:schemeClr val="tx1"/>
                </a:solidFill>
                <a:latin typeface="Arial" charset="0"/>
              </a:defRPr>
            </a:lvl9pPr>
          </a:lstStyle>
          <a:p>
            <a:pPr defTabSz="931774" eaLnBrk="1" fontAlgn="base" hangingPunct="1">
              <a:spcBef>
                <a:spcPct val="0"/>
              </a:spcBef>
              <a:spcAft>
                <a:spcPct val="0"/>
              </a:spcAft>
              <a:defRPr/>
            </a:pPr>
            <a:r>
              <a:rPr lang="en-US">
                <a:solidFill>
                  <a:prstClr val="black"/>
                </a:solidFill>
              </a:rPr>
              <a:t>www.gregcreech.biz/www.gregcreech.com</a:t>
            </a:r>
          </a:p>
        </p:txBody>
      </p:sp>
      <p:sp>
        <p:nvSpPr>
          <p:cNvPr id="45061" name="Date Placeholder 4"/>
          <p:cNvSpPr>
            <a:spLocks noGrp="1"/>
          </p:cNvSpPr>
          <p:nvPr>
            <p:ph type="dt" sz="quarter" idx="1"/>
          </p:nvPr>
        </p:nvSpPr>
        <p:spPr>
          <a:noFill/>
        </p:spPr>
        <p:txBody>
          <a:bodyPr/>
          <a:lstStyle>
            <a:lvl1pPr eaLnBrk="0" hangingPunct="0">
              <a:defRPr>
                <a:solidFill>
                  <a:schemeClr val="tx1"/>
                </a:solidFill>
                <a:latin typeface="Arial" charset="0"/>
              </a:defRPr>
            </a:lvl1pPr>
            <a:lvl2pPr marL="775238" indent="-298169" eaLnBrk="0" hangingPunct="0">
              <a:defRPr>
                <a:solidFill>
                  <a:schemeClr val="tx1"/>
                </a:solidFill>
                <a:latin typeface="Arial" charset="0"/>
              </a:defRPr>
            </a:lvl2pPr>
            <a:lvl3pPr marL="1192674" indent="-238535" eaLnBrk="0" hangingPunct="0">
              <a:defRPr>
                <a:solidFill>
                  <a:schemeClr val="tx1"/>
                </a:solidFill>
                <a:latin typeface="Arial" charset="0"/>
              </a:defRPr>
            </a:lvl3pPr>
            <a:lvl4pPr marL="1669744" indent="-238535" eaLnBrk="0" hangingPunct="0">
              <a:defRPr>
                <a:solidFill>
                  <a:schemeClr val="tx1"/>
                </a:solidFill>
                <a:latin typeface="Arial" charset="0"/>
              </a:defRPr>
            </a:lvl4pPr>
            <a:lvl5pPr marL="2146814" indent="-238535" eaLnBrk="0" hangingPunct="0">
              <a:defRPr>
                <a:solidFill>
                  <a:schemeClr val="tx1"/>
                </a:solidFill>
                <a:latin typeface="Arial" charset="0"/>
              </a:defRPr>
            </a:lvl5pPr>
            <a:lvl6pPr marL="2623883" indent="-238535" eaLnBrk="0" fontAlgn="base" hangingPunct="0">
              <a:spcBef>
                <a:spcPct val="0"/>
              </a:spcBef>
              <a:spcAft>
                <a:spcPct val="0"/>
              </a:spcAft>
              <a:defRPr>
                <a:solidFill>
                  <a:schemeClr val="tx1"/>
                </a:solidFill>
                <a:latin typeface="Arial" charset="0"/>
              </a:defRPr>
            </a:lvl6pPr>
            <a:lvl7pPr marL="3100953" indent="-238535" eaLnBrk="0" fontAlgn="base" hangingPunct="0">
              <a:spcBef>
                <a:spcPct val="0"/>
              </a:spcBef>
              <a:spcAft>
                <a:spcPct val="0"/>
              </a:spcAft>
              <a:defRPr>
                <a:solidFill>
                  <a:schemeClr val="tx1"/>
                </a:solidFill>
                <a:latin typeface="Arial" charset="0"/>
              </a:defRPr>
            </a:lvl7pPr>
            <a:lvl8pPr marL="3578022" indent="-238535" eaLnBrk="0" fontAlgn="base" hangingPunct="0">
              <a:spcBef>
                <a:spcPct val="0"/>
              </a:spcBef>
              <a:spcAft>
                <a:spcPct val="0"/>
              </a:spcAft>
              <a:defRPr>
                <a:solidFill>
                  <a:schemeClr val="tx1"/>
                </a:solidFill>
                <a:latin typeface="Arial" charset="0"/>
              </a:defRPr>
            </a:lvl8pPr>
            <a:lvl9pPr marL="4055092" indent="-238535" eaLnBrk="0" fontAlgn="base" hangingPunct="0">
              <a:spcBef>
                <a:spcPct val="0"/>
              </a:spcBef>
              <a:spcAft>
                <a:spcPct val="0"/>
              </a:spcAft>
              <a:defRPr>
                <a:solidFill>
                  <a:schemeClr val="tx1"/>
                </a:solidFill>
                <a:latin typeface="Arial" charset="0"/>
              </a:defRPr>
            </a:lvl9pPr>
          </a:lstStyle>
          <a:p>
            <a:pPr defTabSz="931774" eaLnBrk="1" fontAlgn="base" hangingPunct="1">
              <a:spcBef>
                <a:spcPct val="0"/>
              </a:spcBef>
              <a:spcAft>
                <a:spcPct val="0"/>
              </a:spcAft>
              <a:defRPr/>
            </a:pPr>
            <a:r>
              <a:rPr lang="en-US">
                <a:solidFill>
                  <a:prstClr val="black"/>
                </a:solidFill>
              </a:rPr>
              <a:t>Presenter Greg Creech</a:t>
            </a:r>
          </a:p>
        </p:txBody>
      </p:sp>
      <p:sp>
        <p:nvSpPr>
          <p:cNvPr id="45062" name="Footer Placeholder 5"/>
          <p:cNvSpPr>
            <a:spLocks noGrp="1"/>
          </p:cNvSpPr>
          <p:nvPr>
            <p:ph type="ftr" sz="quarter" idx="4"/>
          </p:nvPr>
        </p:nvSpPr>
        <p:spPr>
          <a:noFill/>
        </p:spPr>
        <p:txBody>
          <a:bodyPr/>
          <a:lstStyle>
            <a:lvl1pPr eaLnBrk="0" hangingPunct="0">
              <a:defRPr>
                <a:solidFill>
                  <a:schemeClr val="tx1"/>
                </a:solidFill>
                <a:latin typeface="Arial" charset="0"/>
              </a:defRPr>
            </a:lvl1pPr>
            <a:lvl2pPr marL="775238" indent="-298169" eaLnBrk="0" hangingPunct="0">
              <a:defRPr>
                <a:solidFill>
                  <a:schemeClr val="tx1"/>
                </a:solidFill>
                <a:latin typeface="Arial" charset="0"/>
              </a:defRPr>
            </a:lvl2pPr>
            <a:lvl3pPr marL="1192674" indent="-238535" eaLnBrk="0" hangingPunct="0">
              <a:defRPr>
                <a:solidFill>
                  <a:schemeClr val="tx1"/>
                </a:solidFill>
                <a:latin typeface="Arial" charset="0"/>
              </a:defRPr>
            </a:lvl3pPr>
            <a:lvl4pPr marL="1669744" indent="-238535" eaLnBrk="0" hangingPunct="0">
              <a:defRPr>
                <a:solidFill>
                  <a:schemeClr val="tx1"/>
                </a:solidFill>
                <a:latin typeface="Arial" charset="0"/>
              </a:defRPr>
            </a:lvl4pPr>
            <a:lvl5pPr marL="2146814" indent="-238535" eaLnBrk="0" hangingPunct="0">
              <a:defRPr>
                <a:solidFill>
                  <a:schemeClr val="tx1"/>
                </a:solidFill>
                <a:latin typeface="Arial" charset="0"/>
              </a:defRPr>
            </a:lvl5pPr>
            <a:lvl6pPr marL="2623883" indent="-238535" eaLnBrk="0" fontAlgn="base" hangingPunct="0">
              <a:spcBef>
                <a:spcPct val="0"/>
              </a:spcBef>
              <a:spcAft>
                <a:spcPct val="0"/>
              </a:spcAft>
              <a:defRPr>
                <a:solidFill>
                  <a:schemeClr val="tx1"/>
                </a:solidFill>
                <a:latin typeface="Arial" charset="0"/>
              </a:defRPr>
            </a:lvl6pPr>
            <a:lvl7pPr marL="3100953" indent="-238535" eaLnBrk="0" fontAlgn="base" hangingPunct="0">
              <a:spcBef>
                <a:spcPct val="0"/>
              </a:spcBef>
              <a:spcAft>
                <a:spcPct val="0"/>
              </a:spcAft>
              <a:defRPr>
                <a:solidFill>
                  <a:schemeClr val="tx1"/>
                </a:solidFill>
                <a:latin typeface="Arial" charset="0"/>
              </a:defRPr>
            </a:lvl7pPr>
            <a:lvl8pPr marL="3578022" indent="-238535" eaLnBrk="0" fontAlgn="base" hangingPunct="0">
              <a:spcBef>
                <a:spcPct val="0"/>
              </a:spcBef>
              <a:spcAft>
                <a:spcPct val="0"/>
              </a:spcAft>
              <a:defRPr>
                <a:solidFill>
                  <a:schemeClr val="tx1"/>
                </a:solidFill>
                <a:latin typeface="Arial" charset="0"/>
              </a:defRPr>
            </a:lvl8pPr>
            <a:lvl9pPr marL="4055092" indent="-238535" eaLnBrk="0" fontAlgn="base" hangingPunct="0">
              <a:spcBef>
                <a:spcPct val="0"/>
              </a:spcBef>
              <a:spcAft>
                <a:spcPct val="0"/>
              </a:spcAft>
              <a:defRPr>
                <a:solidFill>
                  <a:schemeClr val="tx1"/>
                </a:solidFill>
                <a:latin typeface="Arial" charset="0"/>
              </a:defRPr>
            </a:lvl9pPr>
          </a:lstStyle>
          <a:p>
            <a:pPr defTabSz="931774" eaLnBrk="1" fontAlgn="base" hangingPunct="1">
              <a:spcBef>
                <a:spcPct val="0"/>
              </a:spcBef>
              <a:spcAft>
                <a:spcPct val="0"/>
              </a:spcAft>
              <a:defRPr/>
            </a:pPr>
            <a:r>
              <a:rPr lang="en-US">
                <a:solidFill>
                  <a:prstClr val="black"/>
                </a:solidFill>
              </a:rPr>
              <a:t>404-403-5391</a:t>
            </a:r>
          </a:p>
        </p:txBody>
      </p:sp>
      <p:sp>
        <p:nvSpPr>
          <p:cNvPr id="45063" name="Slide Number Placeholder 6"/>
          <p:cNvSpPr>
            <a:spLocks noGrp="1"/>
          </p:cNvSpPr>
          <p:nvPr>
            <p:ph type="sldNum" sz="quarter" idx="5"/>
          </p:nvPr>
        </p:nvSpPr>
        <p:spPr>
          <a:noFill/>
        </p:spPr>
        <p:txBody>
          <a:bodyPr/>
          <a:lstStyle>
            <a:lvl1pPr eaLnBrk="0" hangingPunct="0">
              <a:defRPr>
                <a:solidFill>
                  <a:schemeClr val="tx1"/>
                </a:solidFill>
                <a:latin typeface="Arial" charset="0"/>
              </a:defRPr>
            </a:lvl1pPr>
            <a:lvl2pPr marL="775238" indent="-298169" eaLnBrk="0" hangingPunct="0">
              <a:defRPr>
                <a:solidFill>
                  <a:schemeClr val="tx1"/>
                </a:solidFill>
                <a:latin typeface="Arial" charset="0"/>
              </a:defRPr>
            </a:lvl2pPr>
            <a:lvl3pPr marL="1192674" indent="-238535" eaLnBrk="0" hangingPunct="0">
              <a:defRPr>
                <a:solidFill>
                  <a:schemeClr val="tx1"/>
                </a:solidFill>
                <a:latin typeface="Arial" charset="0"/>
              </a:defRPr>
            </a:lvl3pPr>
            <a:lvl4pPr marL="1669744" indent="-238535" eaLnBrk="0" hangingPunct="0">
              <a:defRPr>
                <a:solidFill>
                  <a:schemeClr val="tx1"/>
                </a:solidFill>
                <a:latin typeface="Arial" charset="0"/>
              </a:defRPr>
            </a:lvl4pPr>
            <a:lvl5pPr marL="2146814" indent="-238535" eaLnBrk="0" hangingPunct="0">
              <a:defRPr>
                <a:solidFill>
                  <a:schemeClr val="tx1"/>
                </a:solidFill>
                <a:latin typeface="Arial" charset="0"/>
              </a:defRPr>
            </a:lvl5pPr>
            <a:lvl6pPr marL="2623883" indent="-238535" eaLnBrk="0" fontAlgn="base" hangingPunct="0">
              <a:spcBef>
                <a:spcPct val="0"/>
              </a:spcBef>
              <a:spcAft>
                <a:spcPct val="0"/>
              </a:spcAft>
              <a:defRPr>
                <a:solidFill>
                  <a:schemeClr val="tx1"/>
                </a:solidFill>
                <a:latin typeface="Arial" charset="0"/>
              </a:defRPr>
            </a:lvl6pPr>
            <a:lvl7pPr marL="3100953" indent="-238535" eaLnBrk="0" fontAlgn="base" hangingPunct="0">
              <a:spcBef>
                <a:spcPct val="0"/>
              </a:spcBef>
              <a:spcAft>
                <a:spcPct val="0"/>
              </a:spcAft>
              <a:defRPr>
                <a:solidFill>
                  <a:schemeClr val="tx1"/>
                </a:solidFill>
                <a:latin typeface="Arial" charset="0"/>
              </a:defRPr>
            </a:lvl7pPr>
            <a:lvl8pPr marL="3578022" indent="-238535" eaLnBrk="0" fontAlgn="base" hangingPunct="0">
              <a:spcBef>
                <a:spcPct val="0"/>
              </a:spcBef>
              <a:spcAft>
                <a:spcPct val="0"/>
              </a:spcAft>
              <a:defRPr>
                <a:solidFill>
                  <a:schemeClr val="tx1"/>
                </a:solidFill>
                <a:latin typeface="Arial" charset="0"/>
              </a:defRPr>
            </a:lvl8pPr>
            <a:lvl9pPr marL="4055092" indent="-238535" eaLnBrk="0" fontAlgn="base" hangingPunct="0">
              <a:spcBef>
                <a:spcPct val="0"/>
              </a:spcBef>
              <a:spcAft>
                <a:spcPct val="0"/>
              </a:spcAft>
              <a:defRPr>
                <a:solidFill>
                  <a:schemeClr val="tx1"/>
                </a:solidFill>
                <a:latin typeface="Arial" charset="0"/>
              </a:defRPr>
            </a:lvl9pPr>
          </a:lstStyle>
          <a:p>
            <a:pPr defTabSz="931774" eaLnBrk="1" fontAlgn="base" hangingPunct="1">
              <a:spcBef>
                <a:spcPct val="0"/>
              </a:spcBef>
              <a:spcAft>
                <a:spcPct val="0"/>
              </a:spcAft>
              <a:defRPr/>
            </a:pPr>
            <a:fld id="{364AB115-B384-47AC-A83E-D131DB233DB0}" type="slidenum">
              <a:rPr lang="en-US">
                <a:solidFill>
                  <a:prstClr val="black"/>
                </a:solidFill>
              </a:rPr>
              <a:pPr defTabSz="931774" eaLnBrk="1" fontAlgn="base" hangingPunct="1">
                <a:spcBef>
                  <a:spcPct val="0"/>
                </a:spcBef>
                <a:spcAft>
                  <a:spcPct val="0"/>
                </a:spcAft>
                <a:defRPr/>
              </a:pPr>
              <a:t>22</a:t>
            </a:fld>
            <a:endParaRPr lang="en-US">
              <a:solidFill>
                <a:prstClr val="black"/>
              </a:solidFill>
            </a:endParaRPr>
          </a:p>
        </p:txBody>
      </p:sp>
    </p:spTree>
    <p:extLst>
      <p:ext uri="{BB962C8B-B14F-4D97-AF65-F5344CB8AC3E}">
        <p14:creationId xmlns:p14="http://schemas.microsoft.com/office/powerpoint/2010/main" val="63081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62000"/>
            <a:ext cx="1524000" cy="1143000"/>
          </a:xfrm>
          <a:prstGeom prst="rect">
            <a:avLst/>
          </a:prstGeom>
        </p:spPr>
      </p:pic>
      <p:cxnSp>
        <p:nvCxnSpPr>
          <p:cNvPr id="9" name="Straight Connector 8"/>
          <p:cNvCxnSpPr/>
          <p:nvPr/>
        </p:nvCxnSpPr>
        <p:spPr>
          <a:xfrm>
            <a:off x="0" y="3429000"/>
            <a:ext cx="12192000" cy="0"/>
          </a:xfrm>
          <a:prstGeom prst="line">
            <a:avLst/>
          </a:prstGeom>
        </p:spPr>
        <p:style>
          <a:lnRef idx="3">
            <a:schemeClr val="accent3"/>
          </a:lnRef>
          <a:fillRef idx="0">
            <a:schemeClr val="accent3"/>
          </a:fillRef>
          <a:effectRef idx="2">
            <a:schemeClr val="accent3"/>
          </a:effectRef>
          <a:fontRef idx="minor">
            <a:schemeClr val="tx1"/>
          </a:fontRef>
        </p:style>
      </p:cxnSp>
      <p:sp>
        <p:nvSpPr>
          <p:cNvPr id="11" name="AutoShape 10"/>
          <p:cNvSpPr>
            <a:spLocks noChangeArrowheads="1"/>
          </p:cNvSpPr>
          <p:nvPr/>
        </p:nvSpPr>
        <p:spPr bwMode="auto">
          <a:xfrm>
            <a:off x="0" y="-762000"/>
            <a:ext cx="812800" cy="554037"/>
          </a:xfrm>
          <a:prstGeom prst="smileyFace">
            <a:avLst>
              <a:gd name="adj" fmla="val 4653"/>
            </a:avLst>
          </a:prstGeom>
          <a:solidFill>
            <a:srgbClr val="FFFF00"/>
          </a:solidFill>
          <a:ln w="12700">
            <a:solidFill>
              <a:schemeClr val="tx1">
                <a:lumMod val="95000"/>
                <a:lumOff val="5000"/>
              </a:schemeClr>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DBF5F9"/>
              </a:solidFill>
              <a:effectLst/>
              <a:uLnTx/>
              <a:uFillTx/>
              <a:latin typeface="Tahoma" pitchFamily="34" charset="0"/>
              <a:ea typeface="+mn-ea"/>
              <a:cs typeface="+mn-cs"/>
            </a:endParaRPr>
          </a:p>
        </p:txBody>
      </p:sp>
    </p:spTree>
    <p:extLst>
      <p:ext uri="{BB962C8B-B14F-4D97-AF65-F5344CB8AC3E}">
        <p14:creationId xmlns:p14="http://schemas.microsoft.com/office/powerpoint/2010/main" val="226269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5.55556E-7 -3.33333E-6 C 0.0007 0.00278 0.00052 0.00625 0.00208 0.00834 C 0.0059 0.01343 0.03403 0.01644 0.03542 0.01667 C 0.04688 0.01412 0.05747 0.00926 0.06875 0.00556 C 0.0757 0.00648 0.08559 0.0007 0.08958 0.00834 C 0.09427 0.0176 0.08854 0.03056 0.0875 0.04167 C 0.08715 0.04468 0.08698 0.04792 0.08542 0.05 C 0.08385 0.05209 0.08108 0.05139 0.07917 0.05278 C 0.05486 0.07084 0.07847 0.05857 0.05417 0.06945 C 0.04375 0.07408 0.03333 0.07824 0.02292 0.08264 C 0.01875 0.08519 0.01406 0.08565 0.01042 0.08889 C 0.00226 0.09607 0.0066 0.09283 -0.00208 0.09653 C -0.01076 0.10811 -0.01701 0.12338 -0.02083 0.13889 C -0.01875 0.16945 -0.02118 0.18403 0.00208 0.19375 C 0.01736 0.19329 0.03264 0.19329 0.04792 0.19167 C 0.05208 0.19121 0.06649 0.18426 0.06875 0.18334 C 0.08351 0.17686 0.09896 0.17107 0.1125 0.16111 C 0.12222 0.15394 0.1401 0.13218 0.15 0.12755 C 0.15417 0.12593 0.15833 0.12408 0.1625 0.12153 C 0.16458 0.12061 0.16875 0.11945 0.16875 0.11968 C 0.17743 0.12338 0.1776 0.12848 0.18542 0.13542 C 0.18611 0.13889 0.18611 0.14213 0.1875 0.14445 C 0.18906 0.14699 0.19236 0.14723 0.19375 0.14954 C 0.19601 0.15486 0.19792 0.16598 0.19792 0.16621 C 0.19722 0.17593 0.19705 0.18519 0.19583 0.19375 C 0.19497 0.20023 0.19531 0.20787 0.19167 0.21042 C 0.18142 0.22014 0.17153 0.22963 0.16042 0.23611 C 0.14063 0.24792 0.11354 0.25093 0.09583 0.26667 C 0.09514 0.26945 0.09479 0.27176 0.09375 0.275 C 0.09271 0.27801 0.08976 0.2801 0.08958 0.28334 C 0.08785 0.31158 0.0941 0.32246 0.1125 0.32986 C 0.12778 0.32894 0.14306 0.32917 0.15833 0.32778 C 0.16997 0.32616 0.17951 0.31366 0.18958 0.30834 C 0.19566 0.30486 0.20278 0.30486 0.20833 0.29931 C 0.21945 0.29005 0.22691 0.28542 0.23958 0.28056 C 0.24583 0.27778 0.25243 0.26991 0.25833 0.26667 C 0.27049 0.25787 0.28368 0.25255 0.29583 0.24375 C 0.30451 0.23866 0.3125 0.23172 0.32083 0.22431 C 0.32326 0.22246 0.32465 0.21875 0.32708 0.21598 C 0.32899 0.21505 0.33142 0.21505 0.33333 0.21389 C 0.34097 0.20811 0.34566 0.20556 0.35417 0.20209 C 0.36823 0.2051 0.37986 0.20625 0.39167 0.21598 C 0.39861 0.22986 0.40556 0.24375 0.4125 0.25764 C 0.41372 0.26088 0.41354 0.26412 0.41458 0.26667 C 0.41892 0.27824 0.42361 0.28889 0.42917 0.29931 C 0.43438 0.31042 0.43507 0.31482 0.44375 0.31945 C 0.44514 0.32223 0.44583 0.32593 0.44792 0.32778 C 0.45156 0.3301 0.46042 0.33264 0.46042 0.33287 C 0.46875 0.33148 0.47882 0.33473 0.48542 0.32778 C 0.48733 0.3257 0.48785 0.32176 0.48958 0.31945 C 0.49132 0.31644 0.4941 0.31551 0.49583 0.31366 C 0.50573 0.3 0.51094 0.28264 0.52083 0.26945 C 0.5257 0.25023 0.5191 0.27292 0.52917 0.25 C 0.53021 0.24746 0.53021 0.24352 0.53125 0.24098 C 0.53698 0.22801 0.54358 0.21273 0.55 0.2 C 0.55122 0.19746 0.55417 0.19815 0.55625 0.19723 C 0.5684 0.18033 0.57535 0.18588 0.59375 0.18889 C 0.60139 0.19144 0.60903 0.19398 0.61667 0.19723 C 0.625 0.20463 0.63299 0.20834 0.64167 0.21598 C 0.64375 0.21852 0.64792 0.22223 0.64792 0.22246 C 0.65017 0.23056 0.65399 0.2382 0.65625 0.24723 C 0.65417 0.28449 0.65139 0.33148 0.625 0.35556 C 0.61806 0.36945 0.62292 0.36135 0.60833 0.37431 C 0.60469 0.37824 0.6 0.37871 0.59583 0.38056 C 0.59375 0.38148 0.58958 0.38334 0.58958 0.38357 C 0.53229 0.38125 0.51597 0.37824 0.46458 0.38334 C 0.45191 0.38449 0.44254 0.39491 0.43125 0.4 C 0.4283 0.40533 0.42344 0.41042 0.42083 0.41598 C 0.41875 0.42107 0.41806 0.42778 0.41667 0.43264 C 0.41597 0.43542 0.41458 0.44167 0.41458 0.4419 C 0.41528 0.44931 0.41545 0.45834 0.41667 0.46667 C 0.41979 0.48727 0.42656 0.49121 0.43958 0.50278 C 0.44896 0.51088 0.45365 0.51459 0.46458 0.51945 C 0.46667 0.52037 0.47083 0.52223 0.47083 0.52246 C 0.48333 0.5213 0.49583 0.52107 0.50833 0.51945 C 0.51563 0.51852 0.52917 0.51088 0.52917 0.51088 C 0.54306 0.4926 0.54392 0.49398 0.55 0.46945 C 0.5507 0.46667 0.55139 0.4632 0.55208 0.46042 C 0.55278 0.45834 0.55417 0.45278 0.55417 0.45301 C 0.55174 0.42732 0.54965 0.41459 0.53333 0.4 C 0.52379 0.38102 0.50764 0.37292 0.49167 0.36945 C 0.4592 0.3713 0.41007 0.36713 0.38333 0.40209 C 0.37344 0.41574 0.36892 0.42709 0.36458 0.44445 C 0.3632 0.44931 0.36181 0.45556 0.36042 0.46042 C 0.35972 0.4632 0.35833 0.46945 0.35833 0.46945 C 0.35955 0.48033 0.36354 0.50533 0.37083 0.51366 C 0.37465 0.51829 0.38333 0.525 0.38333 0.52523 C 0.39063 0.53959 0.39722 0.53519 0.40833 0.54144 C 0.42344 0.55023 0.44184 0.55463 0.45833 0.55834 C 0.49896 0.55463 0.5283 0.56204 0.55625 0.525 C 0.55972 0.50672 0.55417 0.48311 0.54375 0.46945 C 0.54097 0.46505 0.53663 0.46366 0.53333 0.46042 C 0.51632 0.44398 0.53924 0.46088 0.51875 0.44445 C 0.50642 0.43357 0.49323 0.43033 0.47917 0.42778 C 0.46337 0.42014 0.44983 0.41598 0.43333 0.41389 C 0.42361 0.41227 0.40417 0.40834 0.40417 0.40857 C 0.37292 0.40926 0.34167 0.40949 0.31042 0.41111 C 0.29965 0.41158 0.28993 0.41922 0.27917 0.42153 C 0.26719 0.43033 0.25295 0.43195 0.23958 0.43542 C 0.22882 0.44329 0.2132 0.44699 0.20417 0.45834 C 0.19983 0.46297 0.19583 0.46945 0.19167 0.475 C 0.18542 0.48311 0.17917 0.49167 0.17292 0.5 C 0.17083 0.50278 0.16667 0.50834 0.16667 0.50857 C 0.16198 0.52686 0.1684 0.50672 0.15833 0.52223 C 0.15156 0.53241 0.14653 0.54514 0.13958 0.55556 C 0.13559 0.56111 0.13038 0.56574 0.12708 0.57199 C 0.12431 0.57778 0.12222 0.58426 0.11875 0.58889 C 0.11667 0.59167 0.11424 0.59422 0.1125 0.59723 C 0.10556 0.60903 0.10347 0.62037 0.09583 0.63033 C 0.09236 0.64445 0.08351 0.65348 0.07917 0.66644 C 0.07743 0.67176 0.075 0.68334 0.075 0.68357 C 0.07656 0.70648 0.07535 0.72246 0.0875 0.73889 C 0.09028 0.75023 0.09479 0.7544 0.10208 0.76111 C 0.11632 0.78982 0.14236 0.79815 0.16667 0.80255 C 0.20087 0.80139 0.23906 0.80718 0.27083 0.78611 C 0.30226 0.76482 0.33247 0.7338 0.35833 0.70278 C 0.36997 0.68866 0.38299 0.66412 0.39583 0.65278 C 0.4 0.64908 0.40486 0.6463 0.40833 0.64167 C 0.4125 0.63588 0.41597 0.6294 0.42083 0.625 C 0.43333 0.61389 0.44583 0.60255 0.45833 0.59167 C 0.46389 0.58658 0.47153 0.58797 0.47708 0.58334 C 0.49097 0.57107 0.50486 0.56644 0.52083 0.56111 C 0.53333 0.56204 0.54583 0.56158 0.55833 0.56389 C 0.57031 0.56598 0.57882 0.5757 0.58958 0.58056 C 0.59167 0.58334 0.5934 0.58658 0.59583 0.58889 C 0.59774 0.59028 0.60035 0.58982 0.60208 0.59167 C 0.61563 0.60579 0.59688 0.59584 0.6125 0.60255 C 0.61875 0.61528 0.62847 0.62894 0.63125 0.64445 C 0.63438 0.66135 0.6375 0.67778 0.64167 0.69422 C 0.64375 0.70278 0.64497 0.71273 0.65 0.71922 C 0.65695 0.72871 0.66806 0.72963 0.67708 0.73334 C 0.69149 0.73889 0.67396 0.73287 0.69167 0.74167 C 0.70174 0.74653 0.71267 0.74792 0.72292 0.75255 C 0.74288 0.74931 0.76181 0.7426 0.78125 0.73611 C 0.80365 0.7375 0.81979 0.73426 0.8375 0.74977 C 0.84306 0.76111 0.85 0.77315 0.85833 0.78033 C 0.86129 0.79213 0.86563 0.80162 0.86875 0.81366 C 0.87413 0.83542 0.87778 0.85695 0.88542 0.87778 C 0.88924 0.88797 0.89618 0.89514 0.9 0.90556 C 0.90104 0.90787 0.90104 0.91111 0.90208 0.91389 C 0.90451 0.91968 0.90764 0.92477 0.91042 0.93033 C 0.91181 0.93334 0.90868 0.92199 0.90625 0.92199 " pathEditMode="relative" rAng="0" ptsTypes="fffffffffffffffffffffffffffffffffffffffffffffffffffffffffffffffffffffffffffffffffffffffffffffffffffffffffffffffffffffffffffffffffffffffffffffA">
                                      <p:cBhvr>
                                        <p:cTn id="6" dur="5000" fill="hold"/>
                                        <p:tgtEl>
                                          <p:spTgt spid="11"/>
                                        </p:tgtEl>
                                        <p:attrNameLst>
                                          <p:attrName>ppt_x</p:attrName>
                                          <p:attrName>ppt_y</p:attrName>
                                        </p:attrNameLst>
                                      </p:cBhvr>
                                      <p:rCtr x="44531" y="4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17638"/>
            <a:ext cx="109728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8" name="Straight Connector 7"/>
          <p:cNvCxnSpPr/>
          <p:nvPr/>
        </p:nvCxnSpPr>
        <p:spPr>
          <a:xfrm>
            <a:off x="0" y="1255059"/>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8168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7638"/>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 cy="571500"/>
          </a:xfrm>
          <a:prstGeom prst="rect">
            <a:avLst/>
          </a:prstGeom>
        </p:spPr>
      </p:pic>
      <p:cxnSp>
        <p:nvCxnSpPr>
          <p:cNvPr id="10" name="Straight Connector 9"/>
          <p:cNvCxnSpPr/>
          <p:nvPr/>
        </p:nvCxnSpPr>
        <p:spPr>
          <a:xfrm>
            <a:off x="0" y="1295400"/>
            <a:ext cx="12192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V="1">
            <a:off x="11785600"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28913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9890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95401"/>
            <a:ext cx="10972800" cy="4830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r>
              <a:rPr lang="en-US"/>
              <a:t>404-299-1706/404-403-5391</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r>
              <a:rPr lang="en-US"/>
              <a:t>gregcreech.biz/gregcreech.com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88845824-5563-4685-883F-011A50B2D25B}" type="slidenum">
              <a:rPr lang="en-US" smtClean="0"/>
              <a:t>‹#›</a:t>
            </a:fld>
            <a:endParaRPr lang="en-US"/>
          </a:p>
        </p:txBody>
      </p:sp>
    </p:spTree>
    <p:extLst>
      <p:ext uri="{BB962C8B-B14F-4D97-AF65-F5344CB8AC3E}">
        <p14:creationId xmlns:p14="http://schemas.microsoft.com/office/powerpoint/2010/main" val="1123935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p:txStyles>
    <p:titleStyle>
      <a:lvl1pPr algn="ctr" defTabSz="914400" rtl="0" eaLnBrk="1" latinLnBrk="0" hangingPunct="1">
        <a:spcBef>
          <a:spcPct val="0"/>
        </a:spcBef>
        <a:buNone/>
        <a:defRPr sz="4400" kern="1200">
          <a:solidFill>
            <a:schemeClr val="tx2">
              <a:lumMod val="90000"/>
              <a:lumOff val="10000"/>
            </a:schemeClr>
          </a:solidFill>
          <a:latin typeface="Trebuchet MS" pitchFamily="34" charset="0"/>
          <a:ea typeface="+mj-ea"/>
          <a:cs typeface="+mj-cs"/>
        </a:defRPr>
      </a:lvl1pPr>
    </p:titleStyle>
    <p:bodyStyle>
      <a:lvl1pPr marL="403225" indent="-403225" algn="l" defTabSz="914400" rtl="0" eaLnBrk="1" latinLnBrk="0" hangingPunct="1">
        <a:spcBef>
          <a:spcPct val="20000"/>
        </a:spcBef>
        <a:buFont typeface="Wingdings" pitchFamily="2" charset="2"/>
        <a:buChar char="ü"/>
        <a:defRPr sz="3200" kern="1200">
          <a:solidFill>
            <a:schemeClr val="bg2">
              <a:lumMod val="25000"/>
            </a:schemeClr>
          </a:solidFill>
          <a:latin typeface="Trebuchet MS" pitchFamily="34" charset="0"/>
          <a:ea typeface="+mn-ea"/>
          <a:cs typeface="+mn-cs"/>
        </a:defRPr>
      </a:lvl1pPr>
      <a:lvl2pPr marL="860425" indent="-403225" algn="l" defTabSz="914400" rtl="0" eaLnBrk="1" latinLnBrk="0" hangingPunct="1">
        <a:spcBef>
          <a:spcPct val="20000"/>
        </a:spcBef>
        <a:buFont typeface="Wingdings" pitchFamily="2" charset="2"/>
        <a:buChar char="Ø"/>
        <a:defRPr sz="2800" kern="1200">
          <a:solidFill>
            <a:schemeClr val="bg2">
              <a:lumMod val="25000"/>
            </a:schemeClr>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Excelling@Excel</a:t>
            </a:r>
            <a:r>
              <a:rPr lang="en-US" dirty="0"/>
              <a:t> Productivity:</a:t>
            </a:r>
            <a:br>
              <a:rPr lang="en-US" dirty="0"/>
            </a:br>
            <a:r>
              <a:rPr lang="en-US" dirty="0"/>
              <a:t> Shortcuts and Tips N Tricks</a:t>
            </a:r>
          </a:p>
        </p:txBody>
      </p:sp>
      <p:sp>
        <p:nvSpPr>
          <p:cNvPr id="3" name="Subtitle 2"/>
          <p:cNvSpPr>
            <a:spLocks noGrp="1"/>
          </p:cNvSpPr>
          <p:nvPr>
            <p:ph type="subTitle" idx="1"/>
          </p:nvPr>
        </p:nvSpPr>
        <p:spPr/>
        <p:txBody>
          <a:bodyPr>
            <a:normAutofit fontScale="85000" lnSpcReduction="20000"/>
          </a:bodyPr>
          <a:lstStyle/>
          <a:p>
            <a:r>
              <a:rPr lang="en-US" dirty="0"/>
              <a:t>Presented by</a:t>
            </a:r>
          </a:p>
          <a:p>
            <a:r>
              <a:rPr lang="en-US" dirty="0"/>
              <a:t>Greg Creech</a:t>
            </a:r>
          </a:p>
          <a:p>
            <a:r>
              <a:rPr lang="en-US" dirty="0"/>
              <a:t>MCAS-I and CompTIA CTT+</a:t>
            </a:r>
          </a:p>
          <a:p>
            <a:r>
              <a:rPr lang="en-US" dirty="0"/>
              <a:t>Your Nutty Professor!</a:t>
            </a:r>
          </a:p>
        </p:txBody>
      </p:sp>
    </p:spTree>
    <p:extLst>
      <p:ext uri="{BB962C8B-B14F-4D97-AF65-F5344CB8AC3E}">
        <p14:creationId xmlns:p14="http://schemas.microsoft.com/office/powerpoint/2010/main" val="299623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617"/>
            <a:ext cx="8229599" cy="1143000"/>
          </a:xfrm>
        </p:spPr>
        <p:txBody>
          <a:bodyPr/>
          <a:lstStyle/>
          <a:p>
            <a:r>
              <a:rPr lang="en-US" dirty="0"/>
              <a:t>Format as Table</a:t>
            </a:r>
          </a:p>
        </p:txBody>
      </p:sp>
      <p:sp>
        <p:nvSpPr>
          <p:cNvPr id="3" name="Content Placeholder 2"/>
          <p:cNvSpPr>
            <a:spLocks noGrp="1"/>
          </p:cNvSpPr>
          <p:nvPr>
            <p:ph idx="1"/>
          </p:nvPr>
        </p:nvSpPr>
        <p:spPr>
          <a:xfrm>
            <a:off x="188536" y="1347618"/>
            <a:ext cx="10022264" cy="5291308"/>
          </a:xfrm>
        </p:spPr>
        <p:txBody>
          <a:bodyPr>
            <a:normAutofit fontScale="77500" lnSpcReduction="20000"/>
          </a:bodyPr>
          <a:lstStyle/>
          <a:p>
            <a:r>
              <a:rPr lang="en-US" dirty="0"/>
              <a:t>The button and design gallery is on the Home Tab, </a:t>
            </a:r>
            <a:br>
              <a:rPr lang="en-US" dirty="0"/>
            </a:br>
            <a:r>
              <a:rPr lang="en-US" dirty="0"/>
              <a:t>Styles Group,</a:t>
            </a:r>
          </a:p>
          <a:p>
            <a:r>
              <a:rPr lang="en-US" dirty="0"/>
              <a:t>Imported tables use the Format as Table designs,</a:t>
            </a:r>
          </a:p>
          <a:p>
            <a:r>
              <a:rPr lang="en-US" dirty="0"/>
              <a:t>Format as table turns on Filters, offers banded rows and/or columns with attractive color schemes, and when scrolling down changes your column headers (A, B, C, etc.) to the field names,</a:t>
            </a:r>
          </a:p>
          <a:p>
            <a:r>
              <a:rPr lang="en-US" dirty="0"/>
              <a:t>Names your table,</a:t>
            </a:r>
          </a:p>
          <a:p>
            <a:r>
              <a:rPr lang="en-US" dirty="0"/>
              <a:t>Gotcha’s:</a:t>
            </a:r>
          </a:p>
          <a:p>
            <a:pPr lvl="1"/>
            <a:r>
              <a:rPr lang="en-US" dirty="0"/>
              <a:t>Can’t share the workbook on a server for others to access,</a:t>
            </a:r>
          </a:p>
          <a:p>
            <a:pPr lvl="1"/>
            <a:r>
              <a:rPr lang="en-US" dirty="0"/>
              <a:t>Can’t use Subtotals,</a:t>
            </a:r>
          </a:p>
          <a:p>
            <a:pPr lvl="1"/>
            <a:r>
              <a:rPr lang="en-US" dirty="0"/>
              <a:t>Can’t use Custom Views.</a:t>
            </a:r>
          </a:p>
          <a:p>
            <a:r>
              <a:rPr lang="en-US" dirty="0"/>
              <a:t>Remove Format as Table in the Table </a:t>
            </a:r>
            <a:br>
              <a:rPr lang="en-US" dirty="0"/>
            </a:br>
            <a:r>
              <a:rPr lang="en-US" dirty="0"/>
              <a:t>Design tab – Convert to Normal Range button. But doesn’t remove color nor banded rows/columns and does not keep banding together when you sort. Get ready to use Undo!</a:t>
            </a:r>
          </a:p>
        </p:txBody>
      </p:sp>
      <p:pic>
        <p:nvPicPr>
          <p:cNvPr id="4" name="Picture 3" descr="Screen Clipping"/>
          <p:cNvPicPr>
            <a:picLocks noChangeAspect="1"/>
          </p:cNvPicPr>
          <p:nvPr/>
        </p:nvPicPr>
        <p:blipFill>
          <a:blip r:embed="rId2"/>
          <a:stretch>
            <a:fillRect/>
          </a:stretch>
        </p:blipFill>
        <p:spPr>
          <a:xfrm>
            <a:off x="9949812" y="4670816"/>
            <a:ext cx="1657057" cy="523922"/>
          </a:xfrm>
          <a:prstGeom prst="rect">
            <a:avLst/>
          </a:prstGeom>
          <a:effectLst>
            <a:glow rad="101600">
              <a:srgbClr val="006600">
                <a:alpha val="60000"/>
              </a:srgbClr>
            </a:glow>
          </a:effectLst>
        </p:spPr>
      </p:pic>
      <p:pic>
        <p:nvPicPr>
          <p:cNvPr id="5" name="Picture 4" descr="Screen Clipping"/>
          <p:cNvPicPr>
            <a:picLocks noChangeAspect="1"/>
          </p:cNvPicPr>
          <p:nvPr/>
        </p:nvPicPr>
        <p:blipFill>
          <a:blip r:embed="rId3"/>
          <a:stretch>
            <a:fillRect/>
          </a:stretch>
        </p:blipFill>
        <p:spPr>
          <a:xfrm>
            <a:off x="10384869" y="1473701"/>
            <a:ext cx="1047930" cy="1309912"/>
          </a:xfrm>
          <a:prstGeom prst="rect">
            <a:avLst/>
          </a:prstGeom>
          <a:effectLst>
            <a:glow rad="101600">
              <a:srgbClr val="006600">
                <a:alpha val="60000"/>
              </a:srgbClr>
            </a:glow>
          </a:effectLst>
        </p:spPr>
      </p:pic>
      <p:sp>
        <p:nvSpPr>
          <p:cNvPr id="6" name="Date Placeholder 5">
            <a:extLst>
              <a:ext uri="{FF2B5EF4-FFF2-40B4-BE49-F238E27FC236}">
                <a16:creationId xmlns:a16="http://schemas.microsoft.com/office/drawing/2014/main" id="{EB16C4A6-9F28-4479-828C-DFF8E65661E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1234B882-46F7-49E1-9B28-1B47E6809BD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8" name="Slide Number Placeholder 7">
            <a:extLst>
              <a:ext uri="{FF2B5EF4-FFF2-40B4-BE49-F238E27FC236}">
                <a16:creationId xmlns:a16="http://schemas.microsoft.com/office/drawing/2014/main" id="{F77BEA9B-7833-4881-AE0B-5F99FDA038E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40846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6" dur="1500" fill="hold"/>
                                        <p:tgtEl>
                                          <p:spTgt spid="3">
                                            <p:txEl>
                                              <p:pRg st="8" end="8"/>
                                            </p:txEl>
                                          </p:spTgt>
                                        </p:tgtEl>
                                        <p:attrNameLst>
                                          <p:attrName>ppt_y</p:attrName>
                                        </p:attrNameLst>
                                      </p:cBhvr>
                                      <p:tavLst>
                                        <p:tav tm="0">
                                          <p:val>
                                            <p:strVal val="#ppt_y"/>
                                          </p:val>
                                        </p:tav>
                                        <p:tav tm="100000">
                                          <p:val>
                                            <p:strVal val="#ppt_y"/>
                                          </p:val>
                                        </p:tav>
                                      </p:tavLst>
                                    </p:anim>
                                  </p:childTnLst>
                                </p:cTn>
                              </p:par>
                              <p:par>
                                <p:cTn id="67" presetID="4" presetClass="entr" presetSubtype="32"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ox(out)">
                                      <p:cBhvr>
                                        <p:cTn id="6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36646"/>
            <a:ext cx="8229599" cy="1143000"/>
          </a:xfrm>
        </p:spPr>
        <p:txBody>
          <a:bodyPr/>
          <a:lstStyle/>
          <a:p>
            <a:r>
              <a:rPr lang="en-US" dirty="0"/>
              <a:t>Sorting</a:t>
            </a:r>
          </a:p>
        </p:txBody>
      </p:sp>
      <p:sp>
        <p:nvSpPr>
          <p:cNvPr id="3" name="Content Placeholder 2"/>
          <p:cNvSpPr>
            <a:spLocks noGrp="1"/>
          </p:cNvSpPr>
          <p:nvPr>
            <p:ph idx="1"/>
          </p:nvPr>
        </p:nvSpPr>
        <p:spPr>
          <a:xfrm>
            <a:off x="443059" y="1374349"/>
            <a:ext cx="9843155" cy="5000625"/>
          </a:xfrm>
        </p:spPr>
        <p:txBody>
          <a:bodyPr>
            <a:normAutofit fontScale="85000" lnSpcReduction="20000"/>
          </a:bodyPr>
          <a:lstStyle/>
          <a:p>
            <a:r>
              <a:rPr lang="en-US" dirty="0"/>
              <a:t>Sort using the Home Tab or Data Tab commands or Right click and from the shortcut menu use the sort item and the menu,</a:t>
            </a:r>
          </a:p>
          <a:p>
            <a:r>
              <a:rPr lang="en-US" dirty="0"/>
              <a:t>With a data table you may click in a cell and sort your column in various ways,</a:t>
            </a:r>
          </a:p>
          <a:p>
            <a:pPr lvl="1"/>
            <a:r>
              <a:rPr lang="en-US" dirty="0"/>
              <a:t>Numbers – Smallest to Largest or Largest to Smallest,</a:t>
            </a:r>
          </a:p>
          <a:p>
            <a:pPr lvl="1"/>
            <a:r>
              <a:rPr lang="en-US" dirty="0"/>
              <a:t>Dates – Oldest to Newest or Newest to Oldest,</a:t>
            </a:r>
          </a:p>
          <a:p>
            <a:pPr lvl="1"/>
            <a:r>
              <a:rPr lang="en-US" dirty="0"/>
              <a:t>Text – A to Z or Z to A,</a:t>
            </a:r>
          </a:p>
          <a:p>
            <a:r>
              <a:rPr lang="en-US" dirty="0"/>
              <a:t>Use the Custom Sort command to sort by more than one column,</a:t>
            </a:r>
          </a:p>
          <a:p>
            <a:r>
              <a:rPr lang="en-US" dirty="0"/>
              <a:t>Excel worksheets that are not in a data table arrangement require you to select the area you wish to sort and use the Custom Sort command to sort by the column(s) you wish.</a:t>
            </a:r>
          </a:p>
        </p:txBody>
      </p:sp>
      <p:pic>
        <p:nvPicPr>
          <p:cNvPr id="6" name="Picture 5" descr="Screen Clipping"/>
          <p:cNvPicPr>
            <a:picLocks noChangeAspect="1"/>
          </p:cNvPicPr>
          <p:nvPr/>
        </p:nvPicPr>
        <p:blipFill>
          <a:blip r:embed="rId2"/>
          <a:stretch>
            <a:fillRect/>
          </a:stretch>
        </p:blipFill>
        <p:spPr>
          <a:xfrm>
            <a:off x="10775626" y="1468716"/>
            <a:ext cx="775627" cy="854313"/>
          </a:xfrm>
          <a:prstGeom prst="rect">
            <a:avLst/>
          </a:prstGeom>
          <a:effectLst>
            <a:glow rad="101600">
              <a:srgbClr val="006600">
                <a:alpha val="60000"/>
              </a:srgbClr>
            </a:glow>
          </a:effectLst>
        </p:spPr>
      </p:pic>
      <p:sp>
        <p:nvSpPr>
          <p:cNvPr id="4" name="Date Placeholder 3">
            <a:extLst>
              <a:ext uri="{FF2B5EF4-FFF2-40B4-BE49-F238E27FC236}">
                <a16:creationId xmlns:a16="http://schemas.microsoft.com/office/drawing/2014/main" id="{F1B73B02-C970-413A-8397-11F7BCA1442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214CB8DE-FC01-49CA-9055-557253BB3EF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7" name="Slide Number Placeholder 6">
            <a:extLst>
              <a:ext uri="{FF2B5EF4-FFF2-40B4-BE49-F238E27FC236}">
                <a16:creationId xmlns:a16="http://schemas.microsoft.com/office/drawing/2014/main" id="{0035257E-C28C-41FA-94BF-5959F4C5E78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82915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54618"/>
            <a:ext cx="8229599" cy="1143000"/>
          </a:xfrm>
        </p:spPr>
        <p:txBody>
          <a:bodyPr/>
          <a:lstStyle/>
          <a:p>
            <a:r>
              <a:rPr lang="en-US" dirty="0"/>
              <a:t>Filtering</a:t>
            </a:r>
          </a:p>
        </p:txBody>
      </p:sp>
      <p:sp>
        <p:nvSpPr>
          <p:cNvPr id="3" name="Content Placeholder 2"/>
          <p:cNvSpPr>
            <a:spLocks noGrp="1"/>
          </p:cNvSpPr>
          <p:nvPr>
            <p:ph idx="1"/>
          </p:nvPr>
        </p:nvSpPr>
        <p:spPr>
          <a:xfrm>
            <a:off x="207390" y="1432544"/>
            <a:ext cx="10003410" cy="5206382"/>
          </a:xfrm>
        </p:spPr>
        <p:txBody>
          <a:bodyPr>
            <a:normAutofit fontScale="77500" lnSpcReduction="20000"/>
          </a:bodyPr>
          <a:lstStyle/>
          <a:p>
            <a:r>
              <a:rPr lang="en-US" dirty="0"/>
              <a:t>Filter using the Home Tab or Data Tab commands or Right click and from the shortcut menu use the filter item and the menu,</a:t>
            </a:r>
          </a:p>
          <a:p>
            <a:r>
              <a:rPr lang="en-US" dirty="0"/>
              <a:t>Small filtering arrows appear in your field names/column headers from which you may choose specific text, date, or numbers,</a:t>
            </a:r>
          </a:p>
          <a:p>
            <a:r>
              <a:rPr lang="en-US" dirty="0"/>
              <a:t>The filtering menu allows you to customize your filter for Number Filters, Date Filters, and Text Filter fields,</a:t>
            </a:r>
          </a:p>
          <a:p>
            <a:pPr lvl="1"/>
            <a:r>
              <a:rPr lang="en-US" dirty="0"/>
              <a:t>Numbers - Use between for number ranges, greater than, less than, and Top 10 criteria for numbers,</a:t>
            </a:r>
          </a:p>
          <a:p>
            <a:pPr lvl="1"/>
            <a:r>
              <a:rPr lang="en-US" dirty="0"/>
              <a:t>Dates - Use relative dates (Next Week, Last Year)or between for ranges,</a:t>
            </a:r>
          </a:p>
          <a:p>
            <a:pPr lvl="1"/>
            <a:r>
              <a:rPr lang="en-US" dirty="0"/>
              <a:t>Text -  Use contains for character within a text, begins with, ends with, and so on,</a:t>
            </a:r>
          </a:p>
          <a:p>
            <a:r>
              <a:rPr lang="en-US" dirty="0"/>
              <a:t>The Custom Filter menu allows you to perform multiple criteria for your data.</a:t>
            </a:r>
          </a:p>
          <a:p>
            <a:endParaRPr lang="en-US" dirty="0"/>
          </a:p>
        </p:txBody>
      </p:sp>
      <p:pic>
        <p:nvPicPr>
          <p:cNvPr id="4" name="Picture 3" descr="Screen Clipping"/>
          <p:cNvPicPr>
            <a:picLocks noChangeAspect="1"/>
          </p:cNvPicPr>
          <p:nvPr/>
        </p:nvPicPr>
        <p:blipFill>
          <a:blip r:embed="rId2"/>
          <a:stretch>
            <a:fillRect/>
          </a:stretch>
        </p:blipFill>
        <p:spPr>
          <a:xfrm>
            <a:off x="10331875" y="1432543"/>
            <a:ext cx="1253168" cy="793021"/>
          </a:xfrm>
          <a:prstGeom prst="rect">
            <a:avLst/>
          </a:prstGeom>
          <a:effectLst>
            <a:glow rad="101600">
              <a:srgbClr val="006600">
                <a:alpha val="60000"/>
              </a:srgbClr>
            </a:glow>
          </a:effectLst>
        </p:spPr>
      </p:pic>
      <p:sp>
        <p:nvSpPr>
          <p:cNvPr id="5" name="Date Placeholder 4">
            <a:extLst>
              <a:ext uri="{FF2B5EF4-FFF2-40B4-BE49-F238E27FC236}">
                <a16:creationId xmlns:a16="http://schemas.microsoft.com/office/drawing/2014/main" id="{9A673784-174B-4E5A-8AA8-8652DFA49A5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a:extLst>
              <a:ext uri="{FF2B5EF4-FFF2-40B4-BE49-F238E27FC236}">
                <a16:creationId xmlns:a16="http://schemas.microsoft.com/office/drawing/2014/main" id="{FB66DD01-7C0E-4F8E-B9B9-5B420D52F5A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7" name="Slide Number Placeholder 6">
            <a:extLst>
              <a:ext uri="{FF2B5EF4-FFF2-40B4-BE49-F238E27FC236}">
                <a16:creationId xmlns:a16="http://schemas.microsoft.com/office/drawing/2014/main" id="{1CD1502E-54C5-48E8-AFB4-352AF5A90DF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015419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54618"/>
            <a:ext cx="8229599" cy="1143000"/>
          </a:xfrm>
        </p:spPr>
        <p:txBody>
          <a:bodyPr/>
          <a:lstStyle/>
          <a:p>
            <a:r>
              <a:rPr lang="en-US" dirty="0"/>
              <a:t>AutoFilter</a:t>
            </a:r>
          </a:p>
        </p:txBody>
      </p:sp>
      <p:sp>
        <p:nvSpPr>
          <p:cNvPr id="3" name="Content Placeholder 2"/>
          <p:cNvSpPr>
            <a:spLocks noGrp="1"/>
          </p:cNvSpPr>
          <p:nvPr>
            <p:ph idx="1"/>
          </p:nvPr>
        </p:nvSpPr>
        <p:spPr>
          <a:xfrm>
            <a:off x="207390" y="1432544"/>
            <a:ext cx="10003410" cy="5206382"/>
          </a:xfrm>
        </p:spPr>
        <p:txBody>
          <a:bodyPr>
            <a:normAutofit lnSpcReduction="10000"/>
          </a:bodyPr>
          <a:lstStyle/>
          <a:p>
            <a:r>
              <a:rPr lang="en-US" dirty="0"/>
              <a:t>Add the AutoFilter button to </a:t>
            </a:r>
            <a:br>
              <a:rPr lang="en-US" dirty="0"/>
            </a:br>
            <a:r>
              <a:rPr lang="en-US" dirty="0"/>
              <a:t>your Quick Access Toolbar or </a:t>
            </a:r>
            <a:br>
              <a:rPr lang="en-US" dirty="0"/>
            </a:br>
            <a:r>
              <a:rPr lang="en-US" dirty="0"/>
              <a:t>a tab in the Ribbon (part of </a:t>
            </a:r>
            <a:br>
              <a:rPr lang="en-US" dirty="0"/>
            </a:br>
            <a:r>
              <a:rPr lang="en-US" dirty="0"/>
              <a:t>All Commands in the Customize</a:t>
            </a:r>
            <a:br>
              <a:rPr lang="en-US" dirty="0"/>
            </a:br>
            <a:r>
              <a:rPr lang="en-US" dirty="0"/>
              <a:t> Quick Access Toolbar pane),</a:t>
            </a:r>
          </a:p>
          <a:p>
            <a:r>
              <a:rPr lang="en-US" dirty="0"/>
              <a:t>Select an item in an Excel table, click this button and Excel turns filters on and filters your table based on your selected cell,</a:t>
            </a:r>
          </a:p>
          <a:p>
            <a:r>
              <a:rPr lang="en-US" dirty="0"/>
              <a:t>You may right click in a cell from the shortcut menu choose filter and filter based on selected cell’s value, too.</a:t>
            </a:r>
          </a:p>
          <a:p>
            <a:endParaRPr lang="en-US" dirty="0"/>
          </a:p>
          <a:p>
            <a:endParaRPr lang="en-US" dirty="0"/>
          </a:p>
        </p:txBody>
      </p:sp>
      <p:pic>
        <p:nvPicPr>
          <p:cNvPr id="5" name="Picture 4">
            <a:extLst>
              <a:ext uri="{FF2B5EF4-FFF2-40B4-BE49-F238E27FC236}">
                <a16:creationId xmlns:a16="http://schemas.microsoft.com/office/drawing/2014/main" id="{4DBF5905-A71B-4266-945B-A97399049D97}"/>
              </a:ext>
            </a:extLst>
          </p:cNvPr>
          <p:cNvPicPr>
            <a:picLocks noChangeAspect="1"/>
          </p:cNvPicPr>
          <p:nvPr/>
        </p:nvPicPr>
        <p:blipFill rotWithShape="1">
          <a:blip r:embed="rId2"/>
          <a:srcRect l="25060" t="15652" r="25846" b="47537"/>
          <a:stretch/>
        </p:blipFill>
        <p:spPr>
          <a:xfrm>
            <a:off x="6689377" y="986125"/>
            <a:ext cx="5387009" cy="2524539"/>
          </a:xfrm>
          <a:prstGeom prst="rect">
            <a:avLst/>
          </a:prstGeom>
          <a:effectLst>
            <a:glow rad="101600">
              <a:srgbClr val="006600">
                <a:alpha val="60000"/>
              </a:srgbClr>
            </a:glow>
          </a:effectLst>
        </p:spPr>
      </p:pic>
      <p:sp>
        <p:nvSpPr>
          <p:cNvPr id="6" name="Date Placeholder 5">
            <a:extLst>
              <a:ext uri="{FF2B5EF4-FFF2-40B4-BE49-F238E27FC236}">
                <a16:creationId xmlns:a16="http://schemas.microsoft.com/office/drawing/2014/main" id="{0132E001-D3DA-469C-8B20-EBA9A82C04D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680CCE2A-55F3-4F18-AEF8-54B9A5761EC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8" name="Slide Number Placeholder 7">
            <a:extLst>
              <a:ext uri="{FF2B5EF4-FFF2-40B4-BE49-F238E27FC236}">
                <a16:creationId xmlns:a16="http://schemas.microsoft.com/office/drawing/2014/main" id="{9DFFB593-0E9F-475B-9CB2-5EFB149D2A5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82271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03"/>
            <a:ext cx="8229599" cy="1143000"/>
          </a:xfrm>
        </p:spPr>
        <p:txBody>
          <a:bodyPr>
            <a:normAutofit fontScale="90000"/>
          </a:bodyPr>
          <a:lstStyle/>
          <a:p>
            <a:r>
              <a:rPr lang="en-US" dirty="0"/>
              <a:t>Filters Continued and Custom Views</a:t>
            </a:r>
          </a:p>
        </p:txBody>
      </p:sp>
      <p:sp>
        <p:nvSpPr>
          <p:cNvPr id="3" name="Content Placeholder 2"/>
          <p:cNvSpPr>
            <a:spLocks noGrp="1"/>
          </p:cNvSpPr>
          <p:nvPr>
            <p:ph idx="1"/>
          </p:nvPr>
        </p:nvSpPr>
        <p:spPr>
          <a:xfrm>
            <a:off x="282803" y="1442302"/>
            <a:ext cx="11246177" cy="5196624"/>
          </a:xfrm>
        </p:spPr>
        <p:txBody>
          <a:bodyPr>
            <a:normAutofit fontScale="70000" lnSpcReduction="20000"/>
          </a:bodyPr>
          <a:lstStyle/>
          <a:p>
            <a:r>
              <a:rPr lang="en-US" dirty="0"/>
              <a:t>To remove a filter view click the Clear filter command</a:t>
            </a:r>
            <a:br>
              <a:rPr lang="en-US" dirty="0"/>
            </a:br>
            <a:r>
              <a:rPr lang="en-US" dirty="0"/>
              <a:t> on the Data or Home Tab,</a:t>
            </a:r>
          </a:p>
          <a:p>
            <a:r>
              <a:rPr lang="en-US" dirty="0"/>
              <a:t>To turn off filtering click the Filter command and the filtering arrows and menus disappear, </a:t>
            </a:r>
          </a:p>
          <a:p>
            <a:r>
              <a:rPr lang="en-US" dirty="0"/>
              <a:t>You may right click in a column’s cell and from the shortcut menu use the Filter item and menus to turn on and apply a filter or to clear a filter,</a:t>
            </a:r>
          </a:p>
          <a:p>
            <a:r>
              <a:rPr lang="en-US" dirty="0"/>
              <a:t>Custom views allows you to save your filter with your sorting and allows you save a view with hidden columns and/or rows,</a:t>
            </a:r>
          </a:p>
          <a:p>
            <a:r>
              <a:rPr lang="en-US" dirty="0"/>
              <a:t>The Custom View command is on the View Tab,</a:t>
            </a:r>
          </a:p>
          <a:p>
            <a:r>
              <a:rPr lang="en-US" dirty="0"/>
              <a:t>After filtering/sorting your data or hiding rows and columns use the Custom View command and dialogue box to Add and name your view,</a:t>
            </a:r>
          </a:p>
          <a:p>
            <a:r>
              <a:rPr lang="en-US" dirty="0"/>
              <a:t>After naming your view then you may open the Custom Views dialogue box to show or delete the view,</a:t>
            </a:r>
          </a:p>
          <a:p>
            <a:r>
              <a:rPr lang="en-US" dirty="0"/>
              <a:t>Custom views reduces the need to repeat multiple filters, sorting, and using freeze panes.</a:t>
            </a:r>
          </a:p>
          <a:p>
            <a:endParaRPr lang="en-US" dirty="0"/>
          </a:p>
        </p:txBody>
      </p:sp>
      <p:sp>
        <p:nvSpPr>
          <p:cNvPr id="4" name="Date Placeholder 3">
            <a:extLst>
              <a:ext uri="{FF2B5EF4-FFF2-40B4-BE49-F238E27FC236}">
                <a16:creationId xmlns:a16="http://schemas.microsoft.com/office/drawing/2014/main" id="{F672D43C-4FD7-4D4C-8623-222BC936752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0A991ECE-3136-45A8-B0D7-B3FB1E01D11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78F03935-E1B8-4517-88D7-66BB6701CF4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27109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7"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150" y="72427"/>
            <a:ext cx="8229599" cy="1143000"/>
          </a:xfrm>
        </p:spPr>
        <p:txBody>
          <a:bodyPr>
            <a:normAutofit fontScale="90000"/>
          </a:bodyPr>
          <a:lstStyle/>
          <a:p>
            <a:r>
              <a:rPr lang="en-US" dirty="0"/>
              <a:t>Numbers, Formulas, and Function Best Practices</a:t>
            </a:r>
          </a:p>
        </p:txBody>
      </p:sp>
      <p:sp>
        <p:nvSpPr>
          <p:cNvPr id="3" name="Content Placeholder 2"/>
          <p:cNvSpPr>
            <a:spLocks noGrp="1"/>
          </p:cNvSpPr>
          <p:nvPr>
            <p:ph idx="1"/>
          </p:nvPr>
        </p:nvSpPr>
        <p:spPr>
          <a:xfrm>
            <a:off x="84841" y="1366887"/>
            <a:ext cx="11538407" cy="5147035"/>
          </a:xfrm>
        </p:spPr>
        <p:txBody>
          <a:bodyPr>
            <a:normAutofit fontScale="70000" lnSpcReduction="20000"/>
          </a:bodyPr>
          <a:lstStyle/>
          <a:p>
            <a:r>
              <a:rPr lang="en-US" dirty="0"/>
              <a:t>Not all Numbers in Excel are true numbers, such a SSN, Phone Number,</a:t>
            </a:r>
          </a:p>
          <a:p>
            <a:r>
              <a:rPr lang="en-US" dirty="0"/>
              <a:t>Here are the three criteria for a number</a:t>
            </a:r>
          </a:p>
          <a:p>
            <a:pPr lvl="1"/>
            <a:r>
              <a:rPr lang="en-US" dirty="0"/>
              <a:t>No leading zeroes,</a:t>
            </a:r>
          </a:p>
          <a:p>
            <a:pPr lvl="1"/>
            <a:r>
              <a:rPr lang="en-US" dirty="0"/>
              <a:t>No special format (-, ?, space, :,) Number formats are monetary ($1,000), decimal (98.6), percent (110%), exponents 10</a:t>
            </a:r>
            <a:r>
              <a:rPr lang="en-US" baseline="30000" dirty="0"/>
              <a:t>28</a:t>
            </a:r>
            <a:r>
              <a:rPr lang="en-US" dirty="0"/>
              <a:t> etc.,</a:t>
            </a:r>
          </a:p>
          <a:p>
            <a:pPr lvl="1"/>
            <a:r>
              <a:rPr lang="en-US" dirty="0"/>
              <a:t>Used in calculations.</a:t>
            </a:r>
          </a:p>
          <a:p>
            <a:r>
              <a:rPr lang="en-US" dirty="0"/>
              <a:t>Formulas/Functions Syntax</a:t>
            </a:r>
          </a:p>
          <a:p>
            <a:pPr lvl="1"/>
            <a:r>
              <a:rPr lang="en-US" dirty="0"/>
              <a:t>Begin with equal sign </a:t>
            </a:r>
            <a:r>
              <a:rPr lang="en-US" sz="3200" b="1" dirty="0">
                <a:solidFill>
                  <a:srgbClr val="FF0000"/>
                </a:solidFill>
              </a:rPr>
              <a:t>=</a:t>
            </a:r>
            <a:r>
              <a:rPr lang="en-US" dirty="0"/>
              <a:t> (for old timers the +),</a:t>
            </a:r>
          </a:p>
          <a:p>
            <a:pPr lvl="1"/>
            <a:r>
              <a:rPr lang="en-US" dirty="0"/>
              <a:t>Colon </a:t>
            </a:r>
            <a:r>
              <a:rPr lang="en-US" sz="3200" b="1" dirty="0">
                <a:solidFill>
                  <a:srgbClr val="FF0000"/>
                </a:solidFill>
              </a:rPr>
              <a:t>:</a:t>
            </a:r>
            <a:r>
              <a:rPr lang="en-US" dirty="0"/>
              <a:t> - A range of cells =SUM(B5:B55),</a:t>
            </a:r>
          </a:p>
          <a:p>
            <a:pPr lvl="1"/>
            <a:r>
              <a:rPr lang="en-US" dirty="0"/>
              <a:t>Comma </a:t>
            </a:r>
            <a:r>
              <a:rPr lang="en-US" sz="3200" b="1" dirty="0">
                <a:solidFill>
                  <a:srgbClr val="FF0000"/>
                </a:solidFill>
              </a:rPr>
              <a:t>,</a:t>
            </a:r>
            <a:r>
              <a:rPr lang="en-US" dirty="0"/>
              <a:t> - Non-Contiguous cells =AVERAGE(B6,D10,E55) and function delimiter =PMT(D5,D6,D7),</a:t>
            </a:r>
          </a:p>
          <a:p>
            <a:pPr lvl="1"/>
            <a:r>
              <a:rPr lang="en-US" dirty="0"/>
              <a:t>Must have parenthesis</a:t>
            </a:r>
            <a:r>
              <a:rPr lang="en-US" sz="3200" b="1" dirty="0">
                <a:solidFill>
                  <a:srgbClr val="FF0000"/>
                </a:solidFill>
              </a:rPr>
              <a:t> () </a:t>
            </a:r>
            <a:r>
              <a:rPr lang="en-US" dirty="0"/>
              <a:t>=TODAY(),</a:t>
            </a:r>
          </a:p>
          <a:p>
            <a:pPr lvl="1"/>
            <a:r>
              <a:rPr lang="en-US" dirty="0"/>
              <a:t>Absolute and Mixed References - </a:t>
            </a:r>
            <a:r>
              <a:rPr lang="en-US" sz="3200" b="1" dirty="0">
                <a:solidFill>
                  <a:srgbClr val="FF0000"/>
                </a:solidFill>
              </a:rPr>
              <a:t>$</a:t>
            </a:r>
            <a:r>
              <a:rPr lang="en-US" dirty="0"/>
              <a:t> ($A$1) or B$5,</a:t>
            </a:r>
          </a:p>
          <a:p>
            <a:pPr lvl="1"/>
            <a:r>
              <a:rPr lang="en-US" dirty="0"/>
              <a:t>3-D Reference and Worksheet/Workbook linkage -Exclamation Point - </a:t>
            </a:r>
            <a:r>
              <a:rPr lang="en-US" sz="3200" b="1" dirty="0">
                <a:solidFill>
                  <a:srgbClr val="FF0000"/>
                </a:solidFill>
              </a:rPr>
              <a:t>! </a:t>
            </a:r>
            <a:r>
              <a:rPr lang="en-US" dirty="0"/>
              <a:t> =SUM(January:December!B5) or =January!D100.</a:t>
            </a:r>
          </a:p>
        </p:txBody>
      </p:sp>
      <p:sp>
        <p:nvSpPr>
          <p:cNvPr id="4" name="Date Placeholder 3">
            <a:extLst>
              <a:ext uri="{FF2B5EF4-FFF2-40B4-BE49-F238E27FC236}">
                <a16:creationId xmlns:a16="http://schemas.microsoft.com/office/drawing/2014/main" id="{6BADA2A8-E6FF-4C07-B946-687AE061E3C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F1BCB988-1575-4A97-A7BB-1EACBEED1F3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86A24CEA-53EF-476B-AFCE-C083196845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60881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7"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3"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1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9" dur="1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1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5" dur="1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 calcmode="lin" valueType="num">
                                      <p:cBhvr additive="base">
                                        <p:cTn id="80" dur="1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81" dur="1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145191"/>
            <a:ext cx="8229599" cy="1143000"/>
          </a:xfrm>
        </p:spPr>
        <p:txBody>
          <a:bodyPr/>
          <a:lstStyle/>
          <a:p>
            <a:r>
              <a:rPr lang="en-US" dirty="0"/>
              <a:t>Data Table Functions</a:t>
            </a:r>
          </a:p>
        </p:txBody>
      </p:sp>
      <p:sp>
        <p:nvSpPr>
          <p:cNvPr id="3" name="Content Placeholder 2"/>
          <p:cNvSpPr>
            <a:spLocks noGrp="1"/>
          </p:cNvSpPr>
          <p:nvPr>
            <p:ph idx="1"/>
          </p:nvPr>
        </p:nvSpPr>
        <p:spPr>
          <a:xfrm>
            <a:off x="226243" y="1543051"/>
            <a:ext cx="11378153" cy="5095874"/>
          </a:xfrm>
        </p:spPr>
        <p:txBody>
          <a:bodyPr>
            <a:normAutofit fontScale="85000" lnSpcReduction="20000"/>
          </a:bodyPr>
          <a:lstStyle/>
          <a:p>
            <a:r>
              <a:rPr lang="en-US" dirty="0"/>
              <a:t>SUM – Adds or totals numbers in a column, row, or cells,</a:t>
            </a:r>
          </a:p>
          <a:p>
            <a:r>
              <a:rPr lang="en-US" dirty="0"/>
              <a:t>AVERAGE – Averages numbers in a column, row, or cells,</a:t>
            </a:r>
          </a:p>
          <a:p>
            <a:r>
              <a:rPr lang="en-US" dirty="0"/>
              <a:t>COUNT – Counts numbers in a column, row, or cells,</a:t>
            </a:r>
          </a:p>
          <a:p>
            <a:r>
              <a:rPr lang="en-US" dirty="0"/>
              <a:t>COUNTA – Counts non blank/empty cells in a column, row, or cells regardless of text, number, or date data types,</a:t>
            </a:r>
          </a:p>
          <a:p>
            <a:r>
              <a:rPr lang="en-US" dirty="0"/>
              <a:t>TODAY – Measures days when used with another date cell,</a:t>
            </a:r>
          </a:p>
          <a:p>
            <a:r>
              <a:rPr lang="en-US" dirty="0"/>
              <a:t>CONCATENATE – Brings multiple columns/cells into one column/cell,</a:t>
            </a:r>
          </a:p>
          <a:p>
            <a:r>
              <a:rPr lang="en-US" dirty="0"/>
              <a:t>LEFT/RIGHT – Displays the number of characters from the end or the beginning of a column/cell,</a:t>
            </a:r>
          </a:p>
          <a:p>
            <a:r>
              <a:rPr lang="en-US" dirty="0"/>
              <a:t>UPPER/LOWER/PROPER – Changes the case of columns/cells to Uppercase, Lowercase, or Proper Case,</a:t>
            </a:r>
          </a:p>
          <a:p>
            <a:r>
              <a:rPr lang="en-US" dirty="0"/>
              <a:t>VALUE and DATEVALUE – Converts General Formatting to a number value or to a Date value</a:t>
            </a:r>
          </a:p>
        </p:txBody>
      </p:sp>
      <p:sp>
        <p:nvSpPr>
          <p:cNvPr id="4" name="Date Placeholder 3">
            <a:extLst>
              <a:ext uri="{FF2B5EF4-FFF2-40B4-BE49-F238E27FC236}">
                <a16:creationId xmlns:a16="http://schemas.microsoft.com/office/drawing/2014/main" id="{8F2510E5-DE13-49E5-A7F2-1E0F43C211E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D418C031-8C09-4E95-94D5-DC8EB5CAE03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64871017-F0FE-46A4-8BC7-885BFA525EE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129621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7"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1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3"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940" y="87757"/>
            <a:ext cx="8229599" cy="1143000"/>
          </a:xfrm>
        </p:spPr>
        <p:txBody>
          <a:bodyPr>
            <a:normAutofit fontScale="90000"/>
          </a:bodyPr>
          <a:lstStyle/>
          <a:p>
            <a:r>
              <a:rPr lang="en-US" dirty="0"/>
              <a:t>Excel Magic - Flash Fill</a:t>
            </a:r>
            <a:br>
              <a:rPr lang="en-US" dirty="0"/>
            </a:br>
            <a:r>
              <a:rPr lang="en-US" dirty="0"/>
              <a:t>Office 2013/2016</a:t>
            </a:r>
          </a:p>
        </p:txBody>
      </p:sp>
      <p:sp>
        <p:nvSpPr>
          <p:cNvPr id="4" name="Content Placeholder 3"/>
          <p:cNvSpPr>
            <a:spLocks noGrp="1"/>
          </p:cNvSpPr>
          <p:nvPr>
            <p:ph sz="half" idx="1"/>
          </p:nvPr>
        </p:nvSpPr>
        <p:spPr>
          <a:xfrm>
            <a:off x="123825" y="1533525"/>
            <a:ext cx="8359365" cy="4725657"/>
          </a:xfrm>
        </p:spPr>
        <p:txBody>
          <a:bodyPr>
            <a:normAutofit fontScale="92500" lnSpcReduction="10000"/>
          </a:bodyPr>
          <a:lstStyle/>
          <a:p>
            <a:r>
              <a:rPr lang="en-US" dirty="0"/>
              <a:t>Completes series for you – Combines AutoComplete, Left/Right functions and Text-to-Columns features for you with the magic of Fill,</a:t>
            </a:r>
          </a:p>
          <a:p>
            <a:r>
              <a:rPr lang="en-US" dirty="0"/>
              <a:t>Great for text, text as numbers, dates, and so on,</a:t>
            </a:r>
          </a:p>
          <a:p>
            <a:r>
              <a:rPr lang="en-US" dirty="0"/>
              <a:t>Insert a column, enter a couple of items from a series, and Excel produces a “gray” list of items it believes you want to use – press enter to accept the Flash Fill,</a:t>
            </a:r>
          </a:p>
          <a:p>
            <a:r>
              <a:rPr lang="en-US" dirty="0"/>
              <a:t>Use the Fill Handle to produce the Flash Fill option for your list, too,</a:t>
            </a:r>
          </a:p>
          <a:p>
            <a:r>
              <a:rPr lang="en-US" dirty="0"/>
              <a:t>You may need to format the column as text.</a:t>
            </a:r>
          </a:p>
          <a:p>
            <a:endParaRPr lang="en-US" dirty="0"/>
          </a:p>
          <a:p>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8889207" y="2017301"/>
            <a:ext cx="1321594" cy="1236218"/>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a:stretch/>
        </p:blipFill>
        <p:spPr bwMode="auto">
          <a:xfrm>
            <a:off x="9003507" y="3586788"/>
            <a:ext cx="1207294" cy="626849"/>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a:stretch/>
        </p:blipFill>
        <p:spPr bwMode="auto">
          <a:xfrm>
            <a:off x="9339262" y="4643726"/>
            <a:ext cx="871538" cy="1054894"/>
          </a:xfrm>
          <a:prstGeom prst="rect">
            <a:avLst/>
          </a:prstGeom>
          <a:ln>
            <a:noFill/>
          </a:ln>
          <a:effectLst>
            <a:glow rad="101600">
              <a:srgbClr val="006600">
                <a:alpha val="60000"/>
              </a:srgbClr>
            </a:glow>
          </a:effectLst>
          <a:extLst>
            <a:ext uri="{53640926-AAD7-44D8-BBD7-CCE9431645EC}">
              <a14:shadowObscured xmlns:a14="http://schemas.microsoft.com/office/drawing/2010/main"/>
            </a:ext>
          </a:extLst>
        </p:spPr>
      </p:pic>
      <p:sp>
        <p:nvSpPr>
          <p:cNvPr id="3" name="Date Placeholder 2">
            <a:extLst>
              <a:ext uri="{FF2B5EF4-FFF2-40B4-BE49-F238E27FC236}">
                <a16:creationId xmlns:a16="http://schemas.microsoft.com/office/drawing/2014/main" id="{CD749407-DDA3-47C7-B5E4-4ADF66031DE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6" name="Footer Placeholder 5">
            <a:extLst>
              <a:ext uri="{FF2B5EF4-FFF2-40B4-BE49-F238E27FC236}">
                <a16:creationId xmlns:a16="http://schemas.microsoft.com/office/drawing/2014/main" id="{3B4BC740-0C90-40BD-ACB2-01FB373FA89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9" name="Slide Number Placeholder 8">
            <a:extLst>
              <a:ext uri="{FF2B5EF4-FFF2-40B4-BE49-F238E27FC236}">
                <a16:creationId xmlns:a16="http://schemas.microsoft.com/office/drawing/2014/main" id="{FDEB16FE-7672-4C9F-8BC2-DC35DDB3672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34019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ppt_y"/>
                                          </p:val>
                                        </p:tav>
                                        <p:tav tm="100000">
                                          <p:val>
                                            <p:strVal val="#ppt_y"/>
                                          </p:val>
                                        </p:tav>
                                      </p:tavLst>
                                    </p:anim>
                                  </p:childTnLst>
                                </p:cTn>
                              </p:par>
                              <p:par>
                                <p:cTn id="31" presetID="4" presetClass="entr" presetSubtype="3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ppt_y"/>
                                          </p:val>
                                        </p:tav>
                                        <p:tav tm="100000">
                                          <p:val>
                                            <p:strVal val="#ppt_y"/>
                                          </p:val>
                                        </p:tav>
                                      </p:tavLst>
                                    </p:anim>
                                  </p:childTnLst>
                                </p:cTn>
                              </p:par>
                              <p:par>
                                <p:cTn id="40" presetID="4" presetClass="entr" presetSubtype="32"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ou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8476"/>
            <a:ext cx="8229599" cy="1143000"/>
          </a:xfrm>
        </p:spPr>
        <p:txBody>
          <a:bodyPr/>
          <a:lstStyle/>
          <a:p>
            <a:r>
              <a:rPr lang="en-US" dirty="0"/>
              <a:t>Functions: Date and Time</a:t>
            </a:r>
          </a:p>
        </p:txBody>
      </p:sp>
      <p:sp>
        <p:nvSpPr>
          <p:cNvPr id="6" name="Content Placeholder 5"/>
          <p:cNvSpPr>
            <a:spLocks noGrp="1"/>
          </p:cNvSpPr>
          <p:nvPr>
            <p:ph idx="1"/>
          </p:nvPr>
        </p:nvSpPr>
        <p:spPr>
          <a:xfrm>
            <a:off x="159026" y="1552350"/>
            <a:ext cx="11589026" cy="5305651"/>
          </a:xfrm>
        </p:spPr>
        <p:txBody>
          <a:bodyPr>
            <a:normAutofit/>
          </a:bodyPr>
          <a:lstStyle/>
          <a:p>
            <a:r>
              <a:rPr lang="en-US" sz="2800" dirty="0"/>
              <a:t>TODAY() function measures days from the date on your computer.</a:t>
            </a:r>
          </a:p>
          <a:p>
            <a:r>
              <a:rPr lang="en-US" sz="2800" dirty="0"/>
              <a:t>In the sample at right, I am measuring</a:t>
            </a:r>
            <a:br>
              <a:rPr lang="en-US" sz="2800" dirty="0"/>
            </a:br>
            <a:r>
              <a:rPr lang="en-US" sz="2800" dirty="0"/>
              <a:t>the number of days since 06/08/2016. </a:t>
            </a:r>
          </a:p>
          <a:p>
            <a:r>
              <a:rPr lang="en-US" sz="2800" dirty="0"/>
              <a:t>To measure in years add </a:t>
            </a:r>
            <a:r>
              <a:rPr lang="en-US" sz="2800" dirty="0" err="1"/>
              <a:t>paren</a:t>
            </a:r>
            <a:r>
              <a:rPr lang="en-US" sz="2800" dirty="0"/>
              <a:t>-</a:t>
            </a:r>
            <a:br>
              <a:rPr lang="en-US" sz="2800" dirty="0"/>
            </a:br>
            <a:r>
              <a:rPr lang="en-US" sz="2800" dirty="0"/>
              <a:t>theses and /365.25 as displayed here.</a:t>
            </a:r>
          </a:p>
          <a:p>
            <a:r>
              <a:rPr lang="en-US" sz="2800" dirty="0"/>
              <a:t>To prevent rounding add the ROUNDDOWN Function as displayed here. </a:t>
            </a:r>
          </a:p>
          <a:p>
            <a:r>
              <a:rPr lang="en-US" sz="2800" dirty="0"/>
              <a:t>Notes: After using this function based on dates you may need to format your cells as a number, not a date, and decrease your decimals.</a:t>
            </a:r>
          </a:p>
        </p:txBody>
      </p:sp>
      <p:pic>
        <p:nvPicPr>
          <p:cNvPr id="4" name="Picture 3" descr="Screen Clipping"/>
          <p:cNvPicPr>
            <a:picLocks noChangeAspect="1"/>
          </p:cNvPicPr>
          <p:nvPr/>
        </p:nvPicPr>
        <p:blipFill>
          <a:blip r:embed="rId2"/>
          <a:stretch>
            <a:fillRect/>
          </a:stretch>
        </p:blipFill>
        <p:spPr>
          <a:xfrm>
            <a:off x="8517820" y="2133601"/>
            <a:ext cx="2078862" cy="952328"/>
          </a:xfrm>
          <a:prstGeom prst="rect">
            <a:avLst/>
          </a:prstGeom>
          <a:effectLst>
            <a:glow rad="101600">
              <a:srgbClr val="006600">
                <a:alpha val="60000"/>
              </a:srgbClr>
            </a:glow>
          </a:effectLst>
        </p:spPr>
      </p:pic>
      <p:pic>
        <p:nvPicPr>
          <p:cNvPr id="5" name="Picture 4" descr="Screen Clipping"/>
          <p:cNvPicPr>
            <a:picLocks noChangeAspect="1"/>
          </p:cNvPicPr>
          <p:nvPr/>
        </p:nvPicPr>
        <p:blipFill>
          <a:blip r:embed="rId3"/>
          <a:stretch>
            <a:fillRect/>
          </a:stretch>
        </p:blipFill>
        <p:spPr>
          <a:xfrm>
            <a:off x="7780857" y="3429000"/>
            <a:ext cx="2815826" cy="409575"/>
          </a:xfrm>
          <a:prstGeom prst="rect">
            <a:avLst/>
          </a:prstGeom>
          <a:effectLst>
            <a:glow rad="101600">
              <a:srgbClr val="006600">
                <a:alpha val="60000"/>
              </a:srgbClr>
            </a:glow>
          </a:effectLst>
        </p:spPr>
      </p:pic>
      <p:pic>
        <p:nvPicPr>
          <p:cNvPr id="7" name="Picture 6" descr="Screen Clipping"/>
          <p:cNvPicPr>
            <a:picLocks noChangeAspect="1"/>
          </p:cNvPicPr>
          <p:nvPr/>
        </p:nvPicPr>
        <p:blipFill>
          <a:blip r:embed="rId4"/>
          <a:stretch>
            <a:fillRect/>
          </a:stretch>
        </p:blipFill>
        <p:spPr>
          <a:xfrm>
            <a:off x="5088631" y="4445539"/>
            <a:ext cx="3414832" cy="434616"/>
          </a:xfrm>
          <a:prstGeom prst="rect">
            <a:avLst/>
          </a:prstGeom>
          <a:effectLst>
            <a:glow rad="101600">
              <a:srgbClr val="006600">
                <a:alpha val="60000"/>
              </a:srgbClr>
            </a:glow>
          </a:effectLst>
        </p:spPr>
      </p:pic>
      <p:sp>
        <p:nvSpPr>
          <p:cNvPr id="3" name="Date Placeholder 2">
            <a:extLst>
              <a:ext uri="{FF2B5EF4-FFF2-40B4-BE49-F238E27FC236}">
                <a16:creationId xmlns:a16="http://schemas.microsoft.com/office/drawing/2014/main" id="{4F2C1B2E-C0D9-4A8B-A9ED-3E16A478669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8" name="Footer Placeholder 7">
            <a:extLst>
              <a:ext uri="{FF2B5EF4-FFF2-40B4-BE49-F238E27FC236}">
                <a16:creationId xmlns:a16="http://schemas.microsoft.com/office/drawing/2014/main" id="{7764A898-47C2-4C53-ABE4-B13B9461AE7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9" name="Slide Number Placeholder 8">
            <a:extLst>
              <a:ext uri="{FF2B5EF4-FFF2-40B4-BE49-F238E27FC236}">
                <a16:creationId xmlns:a16="http://schemas.microsoft.com/office/drawing/2014/main" id="{D9CD14D7-F1D1-498A-A737-8BFEB00E46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263775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6">
                                            <p:txEl>
                                              <p:pRg st="1" end="1"/>
                                            </p:txEl>
                                          </p:spTgt>
                                        </p:tgtEl>
                                        <p:attrNameLst>
                                          <p:attrName>ppt_y</p:attrName>
                                        </p:attrNameLst>
                                      </p:cBhvr>
                                      <p:tavLst>
                                        <p:tav tm="0">
                                          <p:val>
                                            <p:strVal val="#ppt_y"/>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6">
                                            <p:txEl>
                                              <p:pRg st="2" end="2"/>
                                            </p:txEl>
                                          </p:spTgt>
                                        </p:tgtEl>
                                        <p:attrNameLst>
                                          <p:attrName>ppt_y</p:attrName>
                                        </p:attrNameLst>
                                      </p:cBhvr>
                                      <p:tavLst>
                                        <p:tav tm="0">
                                          <p:val>
                                            <p:strVal val="#ppt_y"/>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additive="base">
                                        <p:cTn id="38"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6">
                                            <p:txEl>
                                              <p:pRg st="3" end="3"/>
                                            </p:txEl>
                                          </p:spTgt>
                                        </p:tgtEl>
                                        <p:attrNameLst>
                                          <p:attrName>ppt_y</p:attrName>
                                        </p:attrNameLst>
                                      </p:cBhvr>
                                      <p:tavLst>
                                        <p:tav tm="0">
                                          <p:val>
                                            <p:strVal val="#ppt_y"/>
                                          </p:val>
                                        </p:tav>
                                        <p:tav tm="100000">
                                          <p:val>
                                            <p:strVal val="#ppt_y"/>
                                          </p:val>
                                        </p:tav>
                                      </p:tavLst>
                                    </p:anim>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6" y="29949"/>
            <a:ext cx="8684355" cy="1143000"/>
          </a:xfrm>
        </p:spPr>
        <p:txBody>
          <a:bodyPr/>
          <a:lstStyle/>
          <a:p>
            <a:r>
              <a:rPr lang="en-US" dirty="0"/>
              <a:t>Macros 101</a:t>
            </a:r>
          </a:p>
        </p:txBody>
      </p:sp>
      <p:sp>
        <p:nvSpPr>
          <p:cNvPr id="6" name="Content Placeholder 5"/>
          <p:cNvSpPr>
            <a:spLocks noGrp="1"/>
          </p:cNvSpPr>
          <p:nvPr>
            <p:ph idx="1"/>
          </p:nvPr>
        </p:nvSpPr>
        <p:spPr>
          <a:xfrm>
            <a:off x="66398" y="1275661"/>
            <a:ext cx="11592201" cy="5445815"/>
          </a:xfrm>
        </p:spPr>
        <p:txBody>
          <a:bodyPr>
            <a:normAutofit lnSpcReduction="10000"/>
          </a:bodyPr>
          <a:lstStyle/>
          <a:p>
            <a:r>
              <a:rPr lang="en-US" sz="2300" dirty="0"/>
              <a:t>Macros are recorded actions, such as typing, formatting, and so on. Macros do not record time.</a:t>
            </a:r>
          </a:p>
          <a:p>
            <a:r>
              <a:rPr lang="en-US" sz="2300" dirty="0"/>
              <a:t>Combines several actions into one click or shortcut key.</a:t>
            </a:r>
          </a:p>
          <a:p>
            <a:r>
              <a:rPr lang="en-US" sz="2300" dirty="0"/>
              <a:t>Excel provides the Visual Basic for Applications programming in the background.</a:t>
            </a:r>
          </a:p>
          <a:p>
            <a:r>
              <a:rPr lang="en-US" sz="2300" dirty="0"/>
              <a:t>No spaces in macro names.</a:t>
            </a:r>
          </a:p>
          <a:p>
            <a:r>
              <a:rPr lang="en-US" sz="2300" dirty="0"/>
              <a:t>Assign macros to a button on your Quick Access Toolbar or Tab in the Ribbon and/or assign macros to keyboard shortcuts. BE CAREFUL! Excel will let you overwrite existing shortcuts, i.e. CTRL+C or CTRL+S.</a:t>
            </a:r>
          </a:p>
          <a:p>
            <a:r>
              <a:rPr lang="en-US" sz="2300" dirty="0"/>
              <a:t>Undo doesn’t work on macros that you run! OOPS!</a:t>
            </a:r>
          </a:p>
          <a:p>
            <a:r>
              <a:rPr lang="en-US" sz="2300" dirty="0"/>
              <a:t>You may edit macros (if you are comfortable with VBA) and delete macros. </a:t>
            </a:r>
          </a:p>
          <a:p>
            <a:r>
              <a:rPr lang="en-US" sz="2300" dirty="0"/>
              <a:t>You may assign macros to work in New workbooks, existing workbooks, or all workbooks.</a:t>
            </a:r>
          </a:p>
          <a:p>
            <a:r>
              <a:rPr lang="en-US" sz="2300" dirty="0"/>
              <a:t>Do not have your macro too complicated nor cross applications or workbooks. Keep it Simple.</a:t>
            </a:r>
            <a:endParaRPr lang="en-US" sz="1900" dirty="0"/>
          </a:p>
          <a:p>
            <a:endParaRPr lang="en-US" sz="2300" dirty="0"/>
          </a:p>
          <a:p>
            <a:endParaRPr lang="en-US" sz="2300" dirty="0"/>
          </a:p>
          <a:p>
            <a:endParaRPr lang="en-US" sz="2300" dirty="0"/>
          </a:p>
          <a:p>
            <a:endParaRPr lang="en-US" sz="2800" dirty="0"/>
          </a:p>
          <a:p>
            <a:endParaRPr lang="en-US" sz="2800" dirty="0"/>
          </a:p>
          <a:p>
            <a:endParaRPr lang="en-US" sz="2800" dirty="0"/>
          </a:p>
          <a:p>
            <a:endParaRPr lang="en-US" sz="2800" dirty="0"/>
          </a:p>
          <a:p>
            <a:endParaRPr lang="en-US" sz="2800" dirty="0"/>
          </a:p>
        </p:txBody>
      </p:sp>
      <p:pic>
        <p:nvPicPr>
          <p:cNvPr id="4" name="Picture 3"/>
          <p:cNvPicPr>
            <a:picLocks noChangeAspect="1"/>
          </p:cNvPicPr>
          <p:nvPr/>
        </p:nvPicPr>
        <p:blipFill>
          <a:blip r:embed="rId2"/>
          <a:stretch>
            <a:fillRect/>
          </a:stretch>
        </p:blipFill>
        <p:spPr>
          <a:xfrm rot="4014258">
            <a:off x="11003744" y="1905215"/>
            <a:ext cx="842386" cy="842386"/>
          </a:xfrm>
          <a:prstGeom prst="rect">
            <a:avLst/>
          </a:prstGeom>
        </p:spPr>
      </p:pic>
      <p:sp>
        <p:nvSpPr>
          <p:cNvPr id="3" name="Date Placeholder 2">
            <a:extLst>
              <a:ext uri="{FF2B5EF4-FFF2-40B4-BE49-F238E27FC236}">
                <a16:creationId xmlns:a16="http://schemas.microsoft.com/office/drawing/2014/main" id="{9055D22C-318E-482D-A1F7-39774874368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D53E729D-A310-45CC-893A-EC43B9452BD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7" name="Slide Number Placeholder 6">
            <a:extLst>
              <a:ext uri="{FF2B5EF4-FFF2-40B4-BE49-F238E27FC236}">
                <a16:creationId xmlns:a16="http://schemas.microsoft.com/office/drawing/2014/main" id="{C477C801-1FDC-4C1A-9921-73846C35671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782578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6">
                                            <p:txEl>
                                              <p:pRg st="2" end="2"/>
                                            </p:txEl>
                                          </p:spTgt>
                                        </p:tgtEl>
                                        <p:attrNameLst>
                                          <p:attrName>ppt_y</p:attrName>
                                        </p:attrNameLst>
                                      </p:cBhvr>
                                      <p:tavLst>
                                        <p:tav tm="0">
                                          <p:val>
                                            <p:strVal val="#ppt_y"/>
                                          </p:val>
                                        </p:tav>
                                        <p:tav tm="100000">
                                          <p:val>
                                            <p:strVal val="#ppt_y"/>
                                          </p:val>
                                        </p:tav>
                                      </p:tavLst>
                                    </p:anim>
                                  </p:childTnLst>
                                </p:cTn>
                              </p:par>
                              <p:par>
                                <p:cTn id="28" presetID="9"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2"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1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1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4" dur="1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1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1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6" dur="1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15 Shortcuts</a:t>
            </a:r>
          </a:p>
        </p:txBody>
      </p:sp>
      <p:sp>
        <p:nvSpPr>
          <p:cNvPr id="3" name="Content Placeholder 2"/>
          <p:cNvSpPr>
            <a:spLocks noGrp="1"/>
          </p:cNvSpPr>
          <p:nvPr>
            <p:ph idx="1"/>
          </p:nvPr>
        </p:nvSpPr>
        <p:spPr>
          <a:xfrm>
            <a:off x="259976" y="1434353"/>
            <a:ext cx="11250706" cy="5181600"/>
          </a:xfrm>
        </p:spPr>
        <p:txBody>
          <a:bodyPr>
            <a:normAutofit/>
          </a:bodyPr>
          <a:lstStyle/>
          <a:p>
            <a:pPr marL="514350" indent="-514350">
              <a:buFont typeface="+mj-lt"/>
              <a:buAutoNum type="arabicPeriod"/>
            </a:pPr>
            <a:r>
              <a:rPr lang="en-US" dirty="0"/>
              <a:t>CTRL + A – Select a table or select a worksheet</a:t>
            </a:r>
          </a:p>
          <a:p>
            <a:pPr marL="514350" indent="-514350">
              <a:buFont typeface="+mj-lt"/>
              <a:buAutoNum type="arabicPeriod"/>
            </a:pPr>
            <a:r>
              <a:rPr lang="en-US" dirty="0"/>
              <a:t>CTRL + Shift + Down Arrow Key select data in a column from top to bottom</a:t>
            </a:r>
          </a:p>
          <a:p>
            <a:pPr marL="514350" indent="-514350">
              <a:buFont typeface="+mj-lt"/>
              <a:buAutoNum type="arabicPeriod"/>
            </a:pPr>
            <a:r>
              <a:rPr lang="en-US" dirty="0"/>
              <a:t>CTRL + Shift + Up Arrow Key select data in a column from bottom to top</a:t>
            </a:r>
          </a:p>
          <a:p>
            <a:pPr marL="514350" indent="-514350">
              <a:buFont typeface="+mj-lt"/>
              <a:buAutoNum type="arabicPeriod"/>
            </a:pPr>
            <a:r>
              <a:rPr lang="en-US" dirty="0"/>
              <a:t>CTRL + Shift + Right Arrow Key select data in a row from left to right</a:t>
            </a:r>
          </a:p>
          <a:p>
            <a:pPr marL="514350" indent="-514350">
              <a:buFont typeface="+mj-lt"/>
              <a:buAutoNum type="arabicPeriod"/>
            </a:pPr>
            <a:r>
              <a:rPr lang="en-US" dirty="0"/>
              <a:t>CTRL + Shift + Left Arrow Key select data in a row from right to left</a:t>
            </a:r>
          </a:p>
          <a:p>
            <a:endParaRPr lang="en-US" dirty="0"/>
          </a:p>
          <a:p>
            <a:endParaRPr lang="en-US" dirty="0"/>
          </a:p>
          <a:p>
            <a:endParaRPr lang="en-US" dirty="0"/>
          </a:p>
          <a:p>
            <a:endParaRPr lang="en-US" dirty="0"/>
          </a:p>
          <a:p>
            <a:endParaRPr lang="en-US" dirty="0"/>
          </a:p>
          <a:p>
            <a:pPr marL="971550" lvl="1" indent="-514350">
              <a:buAutoNum type="arabicPeriod"/>
            </a:pPr>
            <a:endParaRPr lang="en-US" dirty="0"/>
          </a:p>
        </p:txBody>
      </p:sp>
      <p:sp>
        <p:nvSpPr>
          <p:cNvPr id="4" name="Date Placeholder 3">
            <a:extLst>
              <a:ext uri="{FF2B5EF4-FFF2-40B4-BE49-F238E27FC236}">
                <a16:creationId xmlns:a16="http://schemas.microsoft.com/office/drawing/2014/main" id="{48707690-F064-4581-89E0-EC6C770A00F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C4D175AC-C2C3-4E79-A469-F01EE18BD87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4EB277E9-6DBD-4A15-BA8A-8A0B5882BEF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57868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76" y="29949"/>
            <a:ext cx="8684355" cy="1143000"/>
          </a:xfrm>
        </p:spPr>
        <p:txBody>
          <a:bodyPr/>
          <a:lstStyle/>
          <a:p>
            <a:r>
              <a:rPr lang="en-US" dirty="0"/>
              <a:t>Macros Example</a:t>
            </a:r>
          </a:p>
        </p:txBody>
      </p:sp>
      <p:sp>
        <p:nvSpPr>
          <p:cNvPr id="6" name="Content Placeholder 5"/>
          <p:cNvSpPr>
            <a:spLocks noGrp="1"/>
          </p:cNvSpPr>
          <p:nvPr>
            <p:ph idx="1"/>
          </p:nvPr>
        </p:nvSpPr>
        <p:spPr>
          <a:xfrm>
            <a:off x="149088" y="1311964"/>
            <a:ext cx="7859258" cy="5565085"/>
          </a:xfrm>
        </p:spPr>
        <p:txBody>
          <a:bodyPr>
            <a:normAutofit/>
          </a:bodyPr>
          <a:lstStyle/>
          <a:p>
            <a:r>
              <a:rPr lang="en-US" sz="2300" dirty="0"/>
              <a:t>Using the Developer Tab, which you may need to add to your Ribbon, the Code group contains the ability to view, edit, and delete macros as well as Record (Create a new) Macro.</a:t>
            </a:r>
          </a:p>
          <a:p>
            <a:r>
              <a:rPr lang="en-US" sz="2300" dirty="0"/>
              <a:t>After clicking Record Macro, I am naming my Macro </a:t>
            </a:r>
            <a:r>
              <a:rPr lang="en-US" sz="2300" dirty="0" err="1"/>
              <a:t>MyFormat</a:t>
            </a:r>
            <a:r>
              <a:rPr lang="en-US" sz="2300" dirty="0"/>
              <a:t> (no spaces). I am using a keyboard short cut of </a:t>
            </a:r>
            <a:r>
              <a:rPr lang="en-US" sz="2300" dirty="0" err="1"/>
              <a:t>CTRL+Shift+F</a:t>
            </a:r>
            <a:r>
              <a:rPr lang="en-US" sz="2300" dirty="0"/>
              <a:t> (Excel automatically uses the CTRL key for you). Since I want to use this macro in all of my workbooks, I ensure I choose Personal Macro Workbook from my list. I give a brief description of the macro actions. </a:t>
            </a:r>
          </a:p>
          <a:p>
            <a:r>
              <a:rPr lang="en-US" sz="2300" dirty="0"/>
              <a:t>After clicking OK, Excel begins recording my keystrokes, typing, selection, clicks, etc.</a:t>
            </a:r>
            <a:endParaRPr lang="en-US" sz="1900" dirty="0"/>
          </a:p>
          <a:p>
            <a:endParaRPr lang="en-US" sz="2300" dirty="0"/>
          </a:p>
          <a:p>
            <a:endParaRPr lang="en-US" sz="2300" dirty="0"/>
          </a:p>
          <a:p>
            <a:endParaRPr lang="en-US" sz="2300" dirty="0"/>
          </a:p>
          <a:p>
            <a:endParaRPr lang="en-US" sz="2800" dirty="0"/>
          </a:p>
          <a:p>
            <a:endParaRPr lang="en-US" sz="2800" dirty="0"/>
          </a:p>
          <a:p>
            <a:endParaRPr lang="en-US" sz="2800" dirty="0"/>
          </a:p>
          <a:p>
            <a:endParaRPr lang="en-US" sz="2800" dirty="0"/>
          </a:p>
          <a:p>
            <a:endParaRPr lang="en-US" sz="2800" dirty="0"/>
          </a:p>
        </p:txBody>
      </p:sp>
      <p:pic>
        <p:nvPicPr>
          <p:cNvPr id="3" name="Picture 2" descr="Screen Clipping"/>
          <p:cNvPicPr>
            <a:picLocks noChangeAspect="1"/>
          </p:cNvPicPr>
          <p:nvPr/>
        </p:nvPicPr>
        <p:blipFill>
          <a:blip r:embed="rId2"/>
          <a:stretch>
            <a:fillRect/>
          </a:stretch>
        </p:blipFill>
        <p:spPr>
          <a:xfrm>
            <a:off x="8008344" y="1938338"/>
            <a:ext cx="2659656" cy="2981325"/>
          </a:xfrm>
          <a:prstGeom prst="rect">
            <a:avLst/>
          </a:prstGeom>
          <a:effectLst>
            <a:glow rad="101600">
              <a:srgbClr val="006600">
                <a:alpha val="60000"/>
              </a:srgbClr>
            </a:glow>
          </a:effectLst>
        </p:spPr>
      </p:pic>
      <p:sp>
        <p:nvSpPr>
          <p:cNvPr id="4" name="Date Placeholder 3">
            <a:extLst>
              <a:ext uri="{FF2B5EF4-FFF2-40B4-BE49-F238E27FC236}">
                <a16:creationId xmlns:a16="http://schemas.microsoft.com/office/drawing/2014/main" id="{3C79053A-005F-4824-BEBA-EDA8DF60770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51684EB3-CD60-4F04-AAF7-73ABD767D9C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7" name="Slide Number Placeholder 6">
            <a:extLst>
              <a:ext uri="{FF2B5EF4-FFF2-40B4-BE49-F238E27FC236}">
                <a16:creationId xmlns:a16="http://schemas.microsoft.com/office/drawing/2014/main" id="{72DB8C96-BEB9-411F-B9BA-08F7A03D623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06976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6">
                                            <p:txEl>
                                              <p:pRg st="0" end="0"/>
                                            </p:txEl>
                                          </p:spTgt>
                                        </p:tgtEl>
                                        <p:attrNameLst>
                                          <p:attrName>ppt_y</p:attrName>
                                        </p:attrNameLst>
                                      </p:cBhvr>
                                      <p:tavLst>
                                        <p:tav tm="0">
                                          <p:val>
                                            <p:strVal val="#ppt_y"/>
                                          </p:val>
                                        </p:tav>
                                        <p:tav tm="100000">
                                          <p:val>
                                            <p:strVal val="#ppt_y"/>
                                          </p:val>
                                        </p:tav>
                                      </p:tavLst>
                                    </p:anim>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863" y="97452"/>
            <a:ext cx="8684355" cy="1143000"/>
          </a:xfrm>
        </p:spPr>
        <p:txBody>
          <a:bodyPr/>
          <a:lstStyle/>
          <a:p>
            <a:r>
              <a:rPr lang="en-US" dirty="0"/>
              <a:t>Macros Example Continued</a:t>
            </a:r>
          </a:p>
        </p:txBody>
      </p:sp>
      <p:sp>
        <p:nvSpPr>
          <p:cNvPr id="6" name="Content Placeholder 5"/>
          <p:cNvSpPr>
            <a:spLocks noGrp="1"/>
          </p:cNvSpPr>
          <p:nvPr>
            <p:ph idx="1"/>
          </p:nvPr>
        </p:nvSpPr>
        <p:spPr>
          <a:xfrm>
            <a:off x="129209" y="1428750"/>
            <a:ext cx="10281616" cy="5448300"/>
          </a:xfrm>
        </p:spPr>
        <p:txBody>
          <a:bodyPr>
            <a:normAutofit/>
          </a:bodyPr>
          <a:lstStyle/>
          <a:p>
            <a:r>
              <a:rPr lang="en-US" sz="2300" dirty="0"/>
              <a:t>Next, in my blank workbook, I type my name and title and then perform many formatting options, including Merge and Center, Font type, Font Size, Font Color, Fill Color, and so on.</a:t>
            </a:r>
          </a:p>
          <a:p>
            <a:r>
              <a:rPr lang="en-US" sz="2300" dirty="0"/>
              <a:t>After completing your steps, on the Developer Tab click Stop Macro. </a:t>
            </a:r>
          </a:p>
          <a:p>
            <a:r>
              <a:rPr lang="en-US" sz="2300" dirty="0"/>
              <a:t>After completing the macro, use the shortcut keys to test your macro.</a:t>
            </a:r>
          </a:p>
          <a:p>
            <a:r>
              <a:rPr lang="en-US" sz="2300" dirty="0"/>
              <a:t>You may assign your macro to a button on your Quick Access Toolbar using the Customize Quick Access Panes.</a:t>
            </a:r>
          </a:p>
          <a:p>
            <a:r>
              <a:rPr lang="en-US" sz="2300" dirty="0"/>
              <a:t>You may edit, delete, and perform other actions for your macros. </a:t>
            </a:r>
          </a:p>
          <a:p>
            <a:r>
              <a:rPr lang="en-US" sz="2300" dirty="0"/>
              <a:t>Macros store in the workbook that you perform the action. To view macros stored in the Personal Macro Workbook you will need to unhide the PERSONAL.XLSB file using the View Tab, make your macro edits/deletes and then hide the Personal workbook using the View Tab.</a:t>
            </a:r>
          </a:p>
          <a:p>
            <a:endParaRPr lang="en-US" sz="2300" dirty="0"/>
          </a:p>
          <a:p>
            <a:endParaRPr lang="en-US" sz="2300" dirty="0"/>
          </a:p>
          <a:p>
            <a:endParaRPr lang="en-US" sz="2300" dirty="0"/>
          </a:p>
          <a:p>
            <a:endParaRPr lang="en-US" sz="2800" dirty="0"/>
          </a:p>
          <a:p>
            <a:endParaRPr lang="en-US" sz="2800" dirty="0"/>
          </a:p>
          <a:p>
            <a:endParaRPr lang="en-US" sz="2800" dirty="0"/>
          </a:p>
          <a:p>
            <a:endParaRPr lang="en-US" sz="2800" dirty="0"/>
          </a:p>
          <a:p>
            <a:endParaRPr lang="en-US" sz="2800" dirty="0"/>
          </a:p>
        </p:txBody>
      </p:sp>
      <p:sp>
        <p:nvSpPr>
          <p:cNvPr id="3" name="Date Placeholder 2">
            <a:extLst>
              <a:ext uri="{FF2B5EF4-FFF2-40B4-BE49-F238E27FC236}">
                <a16:creationId xmlns:a16="http://schemas.microsoft.com/office/drawing/2014/main" id="{F8BEEDDD-7125-4DBB-A126-63E44D9EE8D2}"/>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4" name="Footer Placeholder 3">
            <a:extLst>
              <a:ext uri="{FF2B5EF4-FFF2-40B4-BE49-F238E27FC236}">
                <a16:creationId xmlns:a16="http://schemas.microsoft.com/office/drawing/2014/main" id="{8C464493-12B8-452A-A42B-0B151AB7580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5" name="Slide Number Placeholder 4">
            <a:extLst>
              <a:ext uri="{FF2B5EF4-FFF2-40B4-BE49-F238E27FC236}">
                <a16:creationId xmlns:a16="http://schemas.microsoft.com/office/drawing/2014/main" id="{FC30442F-36B3-4247-B4D3-B076633DFB5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43843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1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1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1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noChangeArrowheads="1"/>
          </p:cNvSpPr>
          <p:nvPr>
            <p:ph type="title"/>
          </p:nvPr>
        </p:nvSpPr>
        <p:spPr>
          <a:xfrm>
            <a:off x="2057401" y="177407"/>
            <a:ext cx="8229599" cy="1143000"/>
          </a:xfrm>
          <a:noFill/>
        </p:spPr>
        <p:txBody>
          <a:bodyPr anchor="b"/>
          <a:lstStyle/>
          <a:p>
            <a:r>
              <a:rPr lang="en-US" dirty="0"/>
              <a:t>Thank you!</a:t>
            </a:r>
          </a:p>
        </p:txBody>
      </p:sp>
      <p:pic>
        <p:nvPicPr>
          <p:cNvPr id="9" name="Shape 1331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324101" y="2007572"/>
            <a:ext cx="2433571" cy="3602794"/>
          </a:xfrm>
          <a:noFill/>
          <a:effectLst>
            <a:glow rad="139700">
              <a:schemeClr val="accent1">
                <a:satMod val="175000"/>
                <a:alpha val="40000"/>
              </a:schemeClr>
            </a:glow>
          </a:effectLst>
        </p:spPr>
      </p:pic>
      <p:sp>
        <p:nvSpPr>
          <p:cNvPr id="13315" name="Content Placeholder 13314"/>
          <p:cNvSpPr>
            <a:spLocks noGrp="1" noChangeArrowheads="1"/>
          </p:cNvSpPr>
          <p:nvPr>
            <p:ph sz="half" idx="2"/>
          </p:nvPr>
        </p:nvSpPr>
        <p:spPr>
          <a:xfrm>
            <a:off x="5924551" y="1533525"/>
            <a:ext cx="4600574" cy="4857750"/>
          </a:xfrm>
        </p:spPr>
        <p:txBody>
          <a:bodyPr rtlCol="0">
            <a:normAutofit fontScale="70000" lnSpcReduction="20000"/>
          </a:bodyPr>
          <a:lstStyle/>
          <a:p>
            <a:pPr>
              <a:lnSpc>
                <a:spcPct val="150000"/>
              </a:lnSpc>
              <a:buClr>
                <a:schemeClr val="bg2">
                  <a:lumMod val="25000"/>
                </a:schemeClr>
              </a:buClr>
              <a:defRPr/>
            </a:pPr>
            <a:r>
              <a:rPr lang="en-US" dirty="0"/>
              <a:t>Love my accountant, Lynn, the Goddess of my Numbers,</a:t>
            </a:r>
          </a:p>
          <a:p>
            <a:pPr>
              <a:lnSpc>
                <a:spcPct val="150000"/>
              </a:lnSpc>
              <a:buClr>
                <a:schemeClr val="bg2">
                  <a:lumMod val="25000"/>
                </a:schemeClr>
              </a:buClr>
              <a:defRPr/>
            </a:pPr>
            <a:r>
              <a:rPr lang="en-US" dirty="0"/>
              <a:t>Thank you –everyone! You are the best.</a:t>
            </a:r>
          </a:p>
          <a:p>
            <a:pPr>
              <a:lnSpc>
                <a:spcPct val="150000"/>
              </a:lnSpc>
              <a:buClr>
                <a:schemeClr val="bg2">
                  <a:lumMod val="25000"/>
                </a:schemeClr>
              </a:buClr>
              <a:defRPr/>
            </a:pPr>
            <a:r>
              <a:rPr lang="en-US" dirty="0"/>
              <a:t>OK – One Unabashed, shameless, self-promotion slide!</a:t>
            </a:r>
          </a:p>
          <a:p>
            <a:pPr>
              <a:lnSpc>
                <a:spcPct val="150000"/>
              </a:lnSpc>
              <a:buClr>
                <a:schemeClr val="bg2">
                  <a:lumMod val="25000"/>
                </a:schemeClr>
              </a:buClr>
              <a:defRPr/>
            </a:pPr>
            <a:r>
              <a:rPr lang="en-US" dirty="0"/>
              <a:t>I appreciate you and the work you do.</a:t>
            </a:r>
          </a:p>
          <a:p>
            <a:pPr>
              <a:lnSpc>
                <a:spcPct val="150000"/>
              </a:lnSpc>
              <a:buClr>
                <a:schemeClr val="bg2">
                  <a:lumMod val="25000"/>
                </a:schemeClr>
              </a:buClr>
              <a:defRPr/>
            </a:pPr>
            <a:r>
              <a:rPr lang="en-US" dirty="0"/>
              <a:t>gregcreech.biz or gregcreech.com</a:t>
            </a:r>
          </a:p>
          <a:p>
            <a:pPr>
              <a:lnSpc>
                <a:spcPct val="150000"/>
              </a:lnSpc>
              <a:buClr>
                <a:schemeClr val="bg2">
                  <a:lumMod val="25000"/>
                </a:schemeClr>
              </a:buClr>
              <a:defRPr/>
            </a:pPr>
            <a:r>
              <a:rPr lang="en-US" dirty="0"/>
              <a:t>Thanks for our time!</a:t>
            </a:r>
          </a:p>
        </p:txBody>
      </p:sp>
      <p:sp>
        <p:nvSpPr>
          <p:cNvPr id="2" name="Date Placeholder 1">
            <a:extLst>
              <a:ext uri="{FF2B5EF4-FFF2-40B4-BE49-F238E27FC236}">
                <a16:creationId xmlns:a16="http://schemas.microsoft.com/office/drawing/2014/main" id="{D572005D-650C-4C3C-A285-BB71CF90F8D2}"/>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3" name="Footer Placeholder 2">
            <a:extLst>
              <a:ext uri="{FF2B5EF4-FFF2-40B4-BE49-F238E27FC236}">
                <a16:creationId xmlns:a16="http://schemas.microsoft.com/office/drawing/2014/main" id="{D5E4686F-5FF1-4877-9D05-4774381D6B0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4" name="Slide Number Placeholder 3">
            <a:extLst>
              <a:ext uri="{FF2B5EF4-FFF2-40B4-BE49-F238E27FC236}">
                <a16:creationId xmlns:a16="http://schemas.microsoft.com/office/drawing/2014/main" id="{BE345571-C31E-4896-8AAD-5DEB7B7414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73176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2000" fill="hold"/>
                                        <p:tgtEl>
                                          <p:spTgt spid="13314"/>
                                        </p:tgtEl>
                                        <p:attrNameLst>
                                          <p:attrName>ppt_w</p:attrName>
                                        </p:attrNameLst>
                                      </p:cBhvr>
                                      <p:tavLst>
                                        <p:tav tm="0">
                                          <p:val>
                                            <p:fltVal val="0"/>
                                          </p:val>
                                        </p:tav>
                                        <p:tav tm="100000">
                                          <p:val>
                                            <p:strVal val="#ppt_w"/>
                                          </p:val>
                                        </p:tav>
                                      </p:tavLst>
                                    </p:anim>
                                    <p:anim calcmode="lin" valueType="num">
                                      <p:cBhvr>
                                        <p:cTn id="8" dur="2000" fill="hold"/>
                                        <p:tgtEl>
                                          <p:spTgt spid="13314"/>
                                        </p:tgtEl>
                                        <p:attrNameLst>
                                          <p:attrName>ppt_h</p:attrName>
                                        </p:attrNameLst>
                                      </p:cBhvr>
                                      <p:tavLst>
                                        <p:tav tm="0">
                                          <p:val>
                                            <p:fltVal val="0"/>
                                          </p:val>
                                        </p:tav>
                                        <p:tav tm="100000">
                                          <p:val>
                                            <p:strVal val="#ppt_h"/>
                                          </p:val>
                                        </p:tav>
                                      </p:tavLst>
                                    </p:anim>
                                    <p:anim calcmode="lin" valueType="num">
                                      <p:cBhvr>
                                        <p:cTn id="9" dur="2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3600"/>
                            </p:stCondLst>
                            <p:childTnLst>
                              <p:par>
                                <p:cTn id="12" presetID="47" presetClass="entr" presetSubtype="0" fill="hold" grpId="0" nodeType="afterEffect">
                                  <p:stCondLst>
                                    <p:cond delay="100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2000"/>
                                        <p:tgtEl>
                                          <p:spTgt spid="13315">
                                            <p:txEl>
                                              <p:pRg st="0" end="0"/>
                                            </p:txEl>
                                          </p:spTgt>
                                        </p:tgtEl>
                                      </p:cBhvr>
                                    </p:animEffect>
                                    <p:anim calcmode="lin" valueType="num">
                                      <p:cBhvr>
                                        <p:cTn id="15"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6600"/>
                            </p:stCondLst>
                            <p:childTnLst>
                              <p:par>
                                <p:cTn id="18" presetID="47" presetClass="entr" presetSubtype="0" fill="hold" grpId="0" nodeType="afterEffect">
                                  <p:stCondLst>
                                    <p:cond delay="1000"/>
                                  </p:stCondLst>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fade">
                                      <p:cBhvr>
                                        <p:cTn id="20" dur="2000"/>
                                        <p:tgtEl>
                                          <p:spTgt spid="13315">
                                            <p:txEl>
                                              <p:pRg st="1" end="1"/>
                                            </p:txEl>
                                          </p:spTgt>
                                        </p:tgtEl>
                                      </p:cBhvr>
                                    </p:animEffect>
                                    <p:anim calcmode="lin" valueType="num">
                                      <p:cBhvr>
                                        <p:cTn id="21" dur="2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2" dur="2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9600"/>
                            </p:stCondLst>
                            <p:childTnLst>
                              <p:par>
                                <p:cTn id="24" presetID="47" presetClass="entr" presetSubtype="0" fill="hold" grpId="0" nodeType="afterEffect">
                                  <p:stCondLst>
                                    <p:cond delay="100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fade">
                                      <p:cBhvr>
                                        <p:cTn id="26" dur="2000"/>
                                        <p:tgtEl>
                                          <p:spTgt spid="13315">
                                            <p:txEl>
                                              <p:pRg st="2" end="2"/>
                                            </p:txEl>
                                          </p:spTgt>
                                        </p:tgtEl>
                                      </p:cBhvr>
                                    </p:animEffect>
                                    <p:anim calcmode="lin" valueType="num">
                                      <p:cBhvr>
                                        <p:cTn id="27" dur="2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2600"/>
                            </p:stCondLst>
                            <p:childTnLst>
                              <p:par>
                                <p:cTn id="30" presetID="4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4600"/>
                            </p:stCondLst>
                            <p:childTnLst>
                              <p:par>
                                <p:cTn id="36" presetID="47" presetClass="entr" presetSubtype="0" fill="hold" grpId="0" nodeType="afterEffect">
                                  <p:stCondLst>
                                    <p:cond delay="1000"/>
                                  </p:stCondLst>
                                  <p:childTnLst>
                                    <p:set>
                                      <p:cBhvr>
                                        <p:cTn id="37" dur="1" fill="hold">
                                          <p:stCondLst>
                                            <p:cond delay="0"/>
                                          </p:stCondLst>
                                        </p:cTn>
                                        <p:tgtEl>
                                          <p:spTgt spid="13315">
                                            <p:txEl>
                                              <p:pRg st="3" end="3"/>
                                            </p:txEl>
                                          </p:spTgt>
                                        </p:tgtEl>
                                        <p:attrNameLst>
                                          <p:attrName>style.visibility</p:attrName>
                                        </p:attrNameLst>
                                      </p:cBhvr>
                                      <p:to>
                                        <p:strVal val="visible"/>
                                      </p:to>
                                    </p:set>
                                    <p:animEffect transition="in" filter="fade">
                                      <p:cBhvr>
                                        <p:cTn id="38" dur="2000"/>
                                        <p:tgtEl>
                                          <p:spTgt spid="13315">
                                            <p:txEl>
                                              <p:pRg st="3" end="3"/>
                                            </p:txEl>
                                          </p:spTgt>
                                        </p:tgtEl>
                                      </p:cBhvr>
                                    </p:animEffect>
                                    <p:anim calcmode="lin" valueType="num">
                                      <p:cBhvr>
                                        <p:cTn id="39" dur="2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0" dur="2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7600"/>
                            </p:stCondLst>
                            <p:childTnLst>
                              <p:par>
                                <p:cTn id="42" presetID="47" presetClass="entr" presetSubtype="0" fill="hold" grpId="0" nodeType="afterEffect">
                                  <p:stCondLst>
                                    <p:cond delay="1000"/>
                                  </p:stCondLst>
                                  <p:childTnLst>
                                    <p:set>
                                      <p:cBhvr>
                                        <p:cTn id="43" dur="1" fill="hold">
                                          <p:stCondLst>
                                            <p:cond delay="0"/>
                                          </p:stCondLst>
                                        </p:cTn>
                                        <p:tgtEl>
                                          <p:spTgt spid="13315">
                                            <p:txEl>
                                              <p:pRg st="4" end="4"/>
                                            </p:txEl>
                                          </p:spTgt>
                                        </p:tgtEl>
                                        <p:attrNameLst>
                                          <p:attrName>style.visibility</p:attrName>
                                        </p:attrNameLst>
                                      </p:cBhvr>
                                      <p:to>
                                        <p:strVal val="visible"/>
                                      </p:to>
                                    </p:set>
                                    <p:animEffect transition="in" filter="fade">
                                      <p:cBhvr>
                                        <p:cTn id="44" dur="2000"/>
                                        <p:tgtEl>
                                          <p:spTgt spid="13315">
                                            <p:txEl>
                                              <p:pRg st="4" end="4"/>
                                            </p:txEl>
                                          </p:spTgt>
                                        </p:tgtEl>
                                      </p:cBhvr>
                                    </p:animEffect>
                                    <p:anim calcmode="lin" valueType="num">
                                      <p:cBhvr>
                                        <p:cTn id="45" dur="2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6" dur="2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600"/>
                            </p:stCondLst>
                            <p:childTnLst>
                              <p:par>
                                <p:cTn id="48" presetID="47" presetClass="entr" presetSubtype="0" fill="hold" grpId="0" nodeType="afterEffect">
                                  <p:stCondLst>
                                    <p:cond delay="1000"/>
                                  </p:stCondLst>
                                  <p:childTnLst>
                                    <p:set>
                                      <p:cBhvr>
                                        <p:cTn id="49" dur="1" fill="hold">
                                          <p:stCondLst>
                                            <p:cond delay="0"/>
                                          </p:stCondLst>
                                        </p:cTn>
                                        <p:tgtEl>
                                          <p:spTgt spid="13315">
                                            <p:txEl>
                                              <p:pRg st="5" end="5"/>
                                            </p:txEl>
                                          </p:spTgt>
                                        </p:tgtEl>
                                        <p:attrNameLst>
                                          <p:attrName>style.visibility</p:attrName>
                                        </p:attrNameLst>
                                      </p:cBhvr>
                                      <p:to>
                                        <p:strVal val="visible"/>
                                      </p:to>
                                    </p:set>
                                    <p:animEffect transition="in" filter="fade">
                                      <p:cBhvr>
                                        <p:cTn id="50" dur="2000"/>
                                        <p:tgtEl>
                                          <p:spTgt spid="13315">
                                            <p:txEl>
                                              <p:pRg st="5" end="5"/>
                                            </p:txEl>
                                          </p:spTgt>
                                        </p:tgtEl>
                                      </p:cBhvr>
                                    </p:animEffect>
                                    <p:anim calcmode="lin" valueType="num">
                                      <p:cBhvr>
                                        <p:cTn id="51" dur="2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52" dur="2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15 Shortcuts</a:t>
            </a:r>
          </a:p>
        </p:txBody>
      </p:sp>
      <p:sp>
        <p:nvSpPr>
          <p:cNvPr id="3" name="Content Placeholder 2"/>
          <p:cNvSpPr>
            <a:spLocks noGrp="1"/>
          </p:cNvSpPr>
          <p:nvPr>
            <p:ph idx="1"/>
          </p:nvPr>
        </p:nvSpPr>
        <p:spPr>
          <a:xfrm>
            <a:off x="259976" y="1434353"/>
            <a:ext cx="11250706" cy="5181600"/>
          </a:xfrm>
        </p:spPr>
        <p:txBody>
          <a:bodyPr>
            <a:normAutofit lnSpcReduction="10000"/>
          </a:bodyPr>
          <a:lstStyle/>
          <a:p>
            <a:pPr marL="514350" indent="-514350">
              <a:buFont typeface="+mj-lt"/>
              <a:buAutoNum type="arabicPeriod" startAt="6"/>
            </a:pPr>
            <a:r>
              <a:rPr lang="en-US" dirty="0" err="1"/>
              <a:t>AutoCalculate</a:t>
            </a:r>
            <a:r>
              <a:rPr lang="en-US" dirty="0"/>
              <a:t> area in status bar for Sum, Count, Average, Min, and Max functions</a:t>
            </a:r>
          </a:p>
          <a:p>
            <a:pPr marL="514350" indent="-514350">
              <a:buFont typeface="+mj-lt"/>
              <a:buAutoNum type="arabicPeriod" startAt="6"/>
            </a:pPr>
            <a:r>
              <a:rPr lang="en-US" dirty="0"/>
              <a:t>CTRL + Page Up to toggle through worksheets to the left</a:t>
            </a:r>
          </a:p>
          <a:p>
            <a:pPr marL="514350" indent="-514350">
              <a:buFont typeface="+mj-lt"/>
              <a:buAutoNum type="arabicPeriod" startAt="6"/>
            </a:pPr>
            <a:r>
              <a:rPr lang="en-US" dirty="0"/>
              <a:t>CTRL + Page Down to toggle through worksheets to the right</a:t>
            </a:r>
          </a:p>
          <a:p>
            <a:pPr marL="514350" indent="-514350">
              <a:buFont typeface="+mj-lt"/>
              <a:buAutoNum type="arabicPeriod" startAt="6"/>
            </a:pPr>
            <a:r>
              <a:rPr lang="en-US" dirty="0"/>
              <a:t>Right click on navigation/scrolling arrow to quickly go to a specific worksheet</a:t>
            </a:r>
          </a:p>
          <a:p>
            <a:pPr marL="514350" indent="-514350">
              <a:buFont typeface="+mj-lt"/>
              <a:buAutoNum type="arabicPeriod" startAt="6"/>
            </a:pPr>
            <a:r>
              <a:rPr lang="en-US" dirty="0"/>
              <a:t> F11 key for a quick column chart of selected cells</a:t>
            </a:r>
          </a:p>
          <a:p>
            <a:pPr marL="514350" indent="-514350">
              <a:buFont typeface="+mj-lt"/>
              <a:buAutoNum type="arabicPeriod" startAt="6"/>
            </a:pPr>
            <a:r>
              <a:rPr lang="en-US" dirty="0"/>
              <a:t> F4 key to toggle through cell referencing when clicked in the cell reference, i.e., A1, $A$1.</a:t>
            </a:r>
          </a:p>
          <a:p>
            <a:pPr marL="514350" indent="-514350">
              <a:buFont typeface="+mj-lt"/>
              <a:buAutoNum type="arabicPeriod" startAt="6"/>
            </a:pPr>
            <a:endParaRPr lang="en-US" dirty="0"/>
          </a:p>
          <a:p>
            <a:pPr marL="514350" indent="-514350">
              <a:buFont typeface="+mj-lt"/>
              <a:buAutoNum type="arabicPeriod" startAt="6"/>
            </a:pPr>
            <a:endParaRPr lang="en-US" dirty="0"/>
          </a:p>
          <a:p>
            <a:endParaRPr lang="en-US" dirty="0"/>
          </a:p>
          <a:p>
            <a:endParaRPr lang="en-US" dirty="0"/>
          </a:p>
          <a:p>
            <a:endParaRPr lang="en-US" dirty="0"/>
          </a:p>
          <a:p>
            <a:endParaRPr lang="en-US" dirty="0"/>
          </a:p>
          <a:p>
            <a:endParaRPr lang="en-US" dirty="0"/>
          </a:p>
          <a:p>
            <a:pPr marL="971550" lvl="1" indent="-514350">
              <a:buAutoNum type="arabicPeriod"/>
            </a:pPr>
            <a:endParaRPr lang="en-US" dirty="0"/>
          </a:p>
        </p:txBody>
      </p:sp>
      <p:sp>
        <p:nvSpPr>
          <p:cNvPr id="4" name="Date Placeholder 3">
            <a:extLst>
              <a:ext uri="{FF2B5EF4-FFF2-40B4-BE49-F238E27FC236}">
                <a16:creationId xmlns:a16="http://schemas.microsoft.com/office/drawing/2014/main" id="{BE5398DE-3C5C-4E0E-9114-5700EE50034F}"/>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891A2E85-A90D-4234-B1DD-498EA8E2F75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ED00EB44-EE12-4161-979A-E1ACC8C93C2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24446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15 Shortcuts</a:t>
            </a:r>
          </a:p>
        </p:txBody>
      </p:sp>
      <p:sp>
        <p:nvSpPr>
          <p:cNvPr id="3" name="Content Placeholder 2"/>
          <p:cNvSpPr>
            <a:spLocks noGrp="1"/>
          </p:cNvSpPr>
          <p:nvPr>
            <p:ph idx="1"/>
          </p:nvPr>
        </p:nvSpPr>
        <p:spPr>
          <a:xfrm>
            <a:off x="259976" y="1434353"/>
            <a:ext cx="11250706" cy="5181600"/>
          </a:xfrm>
        </p:spPr>
        <p:txBody>
          <a:bodyPr>
            <a:normAutofit/>
          </a:bodyPr>
          <a:lstStyle/>
          <a:p>
            <a:pPr marL="514350" indent="-514350">
              <a:buFont typeface="+mj-lt"/>
              <a:buAutoNum type="arabicPeriod" startAt="12"/>
            </a:pPr>
            <a:r>
              <a:rPr lang="en-US" dirty="0"/>
              <a:t> F12 key is Save As</a:t>
            </a:r>
          </a:p>
          <a:p>
            <a:pPr marL="514350" indent="-514350">
              <a:buFont typeface="+mj-lt"/>
              <a:buAutoNum type="arabicPeriod" startAt="12"/>
            </a:pPr>
            <a:r>
              <a:rPr lang="en-US" dirty="0"/>
              <a:t> Office 2013/2016 – Quick Analysis for a chart, table, sparklines, conditional formatting, and totals</a:t>
            </a:r>
          </a:p>
          <a:p>
            <a:pPr marL="514350" indent="-514350">
              <a:buFont typeface="+mj-lt"/>
              <a:buAutoNum type="arabicPeriod" startAt="12"/>
            </a:pPr>
            <a:r>
              <a:rPr lang="en-US" dirty="0"/>
              <a:t> CTRL + Home to the top of a worksheet</a:t>
            </a:r>
          </a:p>
          <a:p>
            <a:pPr marL="514350" indent="-514350">
              <a:buFont typeface="+mj-lt"/>
              <a:buAutoNum type="arabicPeriod" startAt="12"/>
            </a:pPr>
            <a:r>
              <a:rPr lang="en-US" dirty="0"/>
              <a:t> CTRL + End to the bottom of a worksheet</a:t>
            </a:r>
          </a:p>
          <a:p>
            <a:pPr marL="514350" indent="-514350">
              <a:buFont typeface="+mj-lt"/>
              <a:buAutoNum type="arabicPeriod" startAt="12"/>
            </a:pPr>
            <a:endParaRPr lang="en-US" dirty="0"/>
          </a:p>
          <a:p>
            <a:pPr marL="514350" indent="-514350">
              <a:buFont typeface="+mj-lt"/>
              <a:buAutoNum type="arabicPeriod" startAt="12"/>
            </a:pPr>
            <a:endParaRPr lang="en-US" dirty="0"/>
          </a:p>
          <a:p>
            <a:pPr marL="514350" indent="-514350">
              <a:buFont typeface="+mj-lt"/>
              <a:buAutoNum type="arabicPeriod" startAt="12"/>
            </a:pPr>
            <a:endParaRPr lang="en-US" dirty="0"/>
          </a:p>
          <a:p>
            <a:endParaRPr lang="en-US" dirty="0"/>
          </a:p>
          <a:p>
            <a:endParaRPr lang="en-US" dirty="0"/>
          </a:p>
          <a:p>
            <a:endParaRPr lang="en-US" dirty="0"/>
          </a:p>
          <a:p>
            <a:endParaRPr lang="en-US" dirty="0"/>
          </a:p>
          <a:p>
            <a:endParaRPr lang="en-US" dirty="0"/>
          </a:p>
          <a:p>
            <a:pPr marL="971550" lvl="1" indent="-514350">
              <a:buAutoNum type="arabicPeriod"/>
            </a:pPr>
            <a:endParaRPr lang="en-US" dirty="0"/>
          </a:p>
        </p:txBody>
      </p:sp>
      <p:sp>
        <p:nvSpPr>
          <p:cNvPr id="4" name="Date Placeholder 3">
            <a:extLst>
              <a:ext uri="{FF2B5EF4-FFF2-40B4-BE49-F238E27FC236}">
                <a16:creationId xmlns:a16="http://schemas.microsoft.com/office/drawing/2014/main" id="{976D3D33-0431-4654-89FD-636CD81F9CF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5C5D2507-C131-41E7-983E-0034C31E9F6E}"/>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F3F43658-A8DB-45D4-8F59-A273BFB67D2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29761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Access Toolbar</a:t>
            </a:r>
          </a:p>
        </p:txBody>
      </p:sp>
      <p:sp>
        <p:nvSpPr>
          <p:cNvPr id="4" name="Content Placeholder 3"/>
          <p:cNvSpPr>
            <a:spLocks noGrp="1"/>
          </p:cNvSpPr>
          <p:nvPr>
            <p:ph idx="1"/>
          </p:nvPr>
        </p:nvSpPr>
        <p:spPr>
          <a:xfrm>
            <a:off x="179295" y="2071933"/>
            <a:ext cx="10589110" cy="4159902"/>
          </a:xfrm>
        </p:spPr>
        <p:txBody>
          <a:bodyPr>
            <a:normAutofit fontScale="77500" lnSpcReduction="20000"/>
          </a:bodyPr>
          <a:lstStyle/>
          <a:p>
            <a:r>
              <a:rPr lang="en-US" dirty="0"/>
              <a:t>Located at the top left part of your title bar by default with only a few buttons (thank goodness Undo is one of them),</a:t>
            </a:r>
          </a:p>
          <a:p>
            <a:r>
              <a:rPr lang="en-US" dirty="0"/>
              <a:t>Customize the toolbar by right clicking a tab and from the menu select Customize Quick Access Toolbar or through the File tab and Options,</a:t>
            </a:r>
          </a:p>
          <a:p>
            <a:r>
              <a:rPr lang="en-US" dirty="0"/>
              <a:t>Saves time by remaining constant and retains your favorite commands,</a:t>
            </a:r>
          </a:p>
          <a:p>
            <a:pPr lvl="1"/>
            <a:r>
              <a:rPr lang="en-US" dirty="0"/>
              <a:t>Customize for each application,</a:t>
            </a:r>
          </a:p>
          <a:p>
            <a:pPr lvl="1"/>
            <a:r>
              <a:rPr lang="en-US" dirty="0"/>
              <a:t>Add commands not in the Ribbon, such as Speak,</a:t>
            </a:r>
          </a:p>
          <a:p>
            <a:pPr lvl="1"/>
            <a:r>
              <a:rPr lang="en-US" dirty="0"/>
              <a:t>Show above or below the Ribbon.</a:t>
            </a:r>
          </a:p>
          <a:p>
            <a:pPr lvl="1"/>
            <a:r>
              <a:rPr lang="en-US" dirty="0"/>
              <a:t>Quickly add buttons from the Ribbon to the Quick Access Toolbar by right clicking the button.</a:t>
            </a: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a:stretch/>
        </p:blipFill>
        <p:spPr bwMode="auto">
          <a:xfrm>
            <a:off x="9702586" y="4151884"/>
            <a:ext cx="2131638" cy="1212532"/>
          </a:xfrm>
          <a:prstGeom prst="rect">
            <a:avLst/>
          </a:prstGeom>
          <a:ln>
            <a:noFill/>
          </a:ln>
          <a:effectLst>
            <a:glow rad="101600">
              <a:srgbClr val="0070C0">
                <a:alpha val="60000"/>
              </a:srgbClr>
            </a:glow>
          </a:effectLst>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A514151-14BF-43F6-920C-E593FE46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5" y="1391532"/>
            <a:ext cx="11935936" cy="555920"/>
          </a:xfrm>
          <a:prstGeom prst="rect">
            <a:avLst/>
          </a:prstGeom>
          <a:effectLst>
            <a:glow rad="101600">
              <a:srgbClr val="006600">
                <a:alpha val="60000"/>
              </a:srgbClr>
            </a:glow>
          </a:effectLst>
        </p:spPr>
      </p:pic>
      <p:sp>
        <p:nvSpPr>
          <p:cNvPr id="11" name="Date Placeholder 10">
            <a:extLst>
              <a:ext uri="{FF2B5EF4-FFF2-40B4-BE49-F238E27FC236}">
                <a16:creationId xmlns:a16="http://schemas.microsoft.com/office/drawing/2014/main" id="{77E69AB3-8FA8-41BA-9F10-567F37772F08}"/>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12" name="Footer Placeholder 11">
            <a:extLst>
              <a:ext uri="{FF2B5EF4-FFF2-40B4-BE49-F238E27FC236}">
                <a16:creationId xmlns:a16="http://schemas.microsoft.com/office/drawing/2014/main" id="{5D02DF38-56A1-4ECA-89E4-4CD6596A486D}"/>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13" name="Slide Number Placeholder 12">
            <a:extLst>
              <a:ext uri="{FF2B5EF4-FFF2-40B4-BE49-F238E27FC236}">
                <a16:creationId xmlns:a16="http://schemas.microsoft.com/office/drawing/2014/main" id="{DA363662-CF0C-48FD-96FB-B6D25A6B7F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90180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 presetClass="entr" presetSubtype="32"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15"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anim calcmode="lin" valueType="num">
                                      <p:cBhvr>
                                        <p:cTn id="6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Favorite Commands</a:t>
            </a:r>
          </a:p>
        </p:txBody>
      </p:sp>
      <p:sp>
        <p:nvSpPr>
          <p:cNvPr id="4" name="Content Placeholder 3"/>
          <p:cNvSpPr>
            <a:spLocks noGrp="1"/>
          </p:cNvSpPr>
          <p:nvPr>
            <p:ph idx="1"/>
          </p:nvPr>
        </p:nvSpPr>
        <p:spPr>
          <a:xfrm>
            <a:off x="179295" y="1474828"/>
            <a:ext cx="10589110" cy="4625893"/>
          </a:xfrm>
        </p:spPr>
        <p:txBody>
          <a:bodyPr>
            <a:normAutofit fontScale="92500" lnSpcReduction="20000"/>
          </a:bodyPr>
          <a:lstStyle/>
          <a:p>
            <a:r>
              <a:rPr lang="en-US" dirty="0"/>
              <a:t>Using the Customize Quick Access Toolbar pane and All Commands and Popular commands</a:t>
            </a:r>
            <a:br>
              <a:rPr lang="en-US" dirty="0"/>
            </a:br>
            <a:r>
              <a:rPr lang="en-US" dirty="0"/>
              <a:t>in the Choose commands from box</a:t>
            </a:r>
            <a:br>
              <a:rPr lang="en-US" dirty="0"/>
            </a:br>
            <a:r>
              <a:rPr lang="en-US" dirty="0"/>
              <a:t>I add common commands, like New</a:t>
            </a:r>
            <a:br>
              <a:rPr lang="en-US" dirty="0"/>
            </a:br>
            <a:r>
              <a:rPr lang="en-US" dirty="0"/>
              <a:t>file, Save As, Format Painter,</a:t>
            </a:r>
          </a:p>
          <a:p>
            <a:r>
              <a:rPr lang="en-US" dirty="0"/>
              <a:t>For Excel I add:</a:t>
            </a:r>
          </a:p>
          <a:p>
            <a:pPr lvl="1"/>
            <a:r>
              <a:rPr lang="en-US" dirty="0"/>
              <a:t>Sort, Custom Sort, AutoFilter, and </a:t>
            </a:r>
            <a:br>
              <a:rPr lang="en-US" dirty="0"/>
            </a:br>
            <a:r>
              <a:rPr lang="en-US" dirty="0"/>
              <a:t>Clear Filters,</a:t>
            </a:r>
          </a:p>
          <a:p>
            <a:pPr lvl="1"/>
            <a:r>
              <a:rPr lang="en-US" dirty="0"/>
              <a:t>Freeze Panes, Page Set-up, Formulas,</a:t>
            </a:r>
            <a:br>
              <a:rPr lang="en-US" dirty="0"/>
            </a:br>
            <a:r>
              <a:rPr lang="en-US" dirty="0"/>
              <a:t>and Clear Formats,</a:t>
            </a:r>
          </a:p>
          <a:p>
            <a:pPr lvl="1"/>
            <a:r>
              <a:rPr lang="en-US" dirty="0"/>
              <a:t>New File, Save, Save as, and so on.</a:t>
            </a:r>
            <a:br>
              <a:rPr lang="en-US" dirty="0"/>
            </a:br>
            <a:endParaRPr lang="en-US" dirty="0"/>
          </a:p>
        </p:txBody>
      </p:sp>
      <p:pic>
        <p:nvPicPr>
          <p:cNvPr id="6" name="Picture 5">
            <a:extLst>
              <a:ext uri="{FF2B5EF4-FFF2-40B4-BE49-F238E27FC236}">
                <a16:creationId xmlns:a16="http://schemas.microsoft.com/office/drawing/2014/main" id="{F559D750-60F1-40A2-8C5C-582C5E53535B}"/>
              </a:ext>
            </a:extLst>
          </p:cNvPr>
          <p:cNvPicPr>
            <a:picLocks noChangeAspect="1"/>
          </p:cNvPicPr>
          <p:nvPr/>
        </p:nvPicPr>
        <p:blipFill rotWithShape="1">
          <a:blip r:embed="rId3"/>
          <a:srcRect l="25926" t="15532" r="25211" b="21506"/>
          <a:stretch/>
        </p:blipFill>
        <p:spPr>
          <a:xfrm>
            <a:off x="6933897" y="2087577"/>
            <a:ext cx="4983121" cy="4013144"/>
          </a:xfrm>
          <a:prstGeom prst="rect">
            <a:avLst/>
          </a:prstGeom>
          <a:effectLst>
            <a:glow rad="101600">
              <a:srgbClr val="006600">
                <a:alpha val="60000"/>
              </a:srgbClr>
            </a:glow>
          </a:effectLst>
        </p:spPr>
      </p:pic>
      <p:sp>
        <p:nvSpPr>
          <p:cNvPr id="7" name="Date Placeholder 6">
            <a:extLst>
              <a:ext uri="{FF2B5EF4-FFF2-40B4-BE49-F238E27FC236}">
                <a16:creationId xmlns:a16="http://schemas.microsoft.com/office/drawing/2014/main" id="{1E07E28A-5493-465D-9955-DDC23866F3A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10" name="Footer Placeholder 9">
            <a:extLst>
              <a:ext uri="{FF2B5EF4-FFF2-40B4-BE49-F238E27FC236}">
                <a16:creationId xmlns:a16="http://schemas.microsoft.com/office/drawing/2014/main" id="{B016505C-8872-4ED3-834A-8A299D7173F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11" name="Slide Number Placeholder 10">
            <a:extLst>
              <a:ext uri="{FF2B5EF4-FFF2-40B4-BE49-F238E27FC236}">
                <a16:creationId xmlns:a16="http://schemas.microsoft.com/office/drawing/2014/main" id="{FF02F08E-A475-44F9-A968-0018C034EE7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9197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out)">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Cell Styles</a:t>
            </a:r>
          </a:p>
        </p:txBody>
      </p:sp>
      <p:sp>
        <p:nvSpPr>
          <p:cNvPr id="3" name="Content Placeholder 2"/>
          <p:cNvSpPr>
            <a:spLocks noGrp="1"/>
          </p:cNvSpPr>
          <p:nvPr>
            <p:ph idx="1"/>
          </p:nvPr>
        </p:nvSpPr>
        <p:spPr>
          <a:xfrm>
            <a:off x="259976" y="1434353"/>
            <a:ext cx="11250706" cy="5181600"/>
          </a:xfrm>
        </p:spPr>
        <p:txBody>
          <a:bodyPr>
            <a:normAutofit lnSpcReduction="10000"/>
          </a:bodyPr>
          <a:lstStyle/>
          <a:p>
            <a:r>
              <a:rPr lang="en-US" dirty="0"/>
              <a:t>Creating a custom style for your Excel workbook based on a selected cell’s formatting,</a:t>
            </a:r>
          </a:p>
          <a:p>
            <a:r>
              <a:rPr lang="en-US" dirty="0"/>
              <a:t>Format a cell as you like and with it</a:t>
            </a:r>
            <a:br>
              <a:rPr lang="en-US" dirty="0"/>
            </a:br>
            <a:r>
              <a:rPr lang="en-US" dirty="0"/>
              <a:t>selected, Click the More arrow at the</a:t>
            </a:r>
            <a:br>
              <a:rPr lang="en-US" dirty="0"/>
            </a:br>
            <a:r>
              <a:rPr lang="en-US" dirty="0"/>
              <a:t>bottom right of your Styles Gallery,</a:t>
            </a:r>
          </a:p>
          <a:p>
            <a:r>
              <a:rPr lang="en-US" dirty="0"/>
              <a:t>From the menu choose New Cell Style,</a:t>
            </a:r>
          </a:p>
          <a:p>
            <a:r>
              <a:rPr lang="en-US" dirty="0"/>
              <a:t>At the Styles pane, name your style and edit</a:t>
            </a:r>
            <a:br>
              <a:rPr lang="en-US" dirty="0"/>
            </a:br>
            <a:r>
              <a:rPr lang="en-US" dirty="0"/>
              <a:t>your formatting if you like and click OK,</a:t>
            </a:r>
          </a:p>
          <a:p>
            <a:r>
              <a:rPr lang="en-US" dirty="0"/>
              <a:t>Your style appears in your Style gallery on the </a:t>
            </a:r>
            <a:br>
              <a:rPr lang="en-US" dirty="0"/>
            </a:br>
            <a:r>
              <a:rPr lang="en-US" dirty="0"/>
              <a:t>Home tab. </a:t>
            </a:r>
          </a:p>
          <a:p>
            <a:endParaRPr lang="en-US" dirty="0"/>
          </a:p>
          <a:p>
            <a:pPr marL="971550" lvl="1" indent="-514350">
              <a:buAutoNum type="arabicPeriod"/>
            </a:pPr>
            <a:endParaRPr lang="en-US" dirty="0"/>
          </a:p>
        </p:txBody>
      </p:sp>
      <p:pic>
        <p:nvPicPr>
          <p:cNvPr id="4" name="Picture 3">
            <a:extLst>
              <a:ext uri="{FF2B5EF4-FFF2-40B4-BE49-F238E27FC236}">
                <a16:creationId xmlns:a16="http://schemas.microsoft.com/office/drawing/2014/main" id="{F085C12C-1AED-463C-AA79-6F7BFDFD0F5E}"/>
              </a:ext>
            </a:extLst>
          </p:cNvPr>
          <p:cNvPicPr>
            <a:picLocks noChangeAspect="1"/>
          </p:cNvPicPr>
          <p:nvPr/>
        </p:nvPicPr>
        <p:blipFill rotWithShape="1">
          <a:blip r:embed="rId2"/>
          <a:srcRect l="56945" t="19711" r="26479" b="47101"/>
          <a:stretch/>
        </p:blipFill>
        <p:spPr>
          <a:xfrm>
            <a:off x="9880663" y="4479428"/>
            <a:ext cx="1818861" cy="2276061"/>
          </a:xfrm>
          <a:prstGeom prst="rect">
            <a:avLst/>
          </a:prstGeom>
          <a:effectLst>
            <a:glow rad="101600">
              <a:srgbClr val="006600">
                <a:alpha val="60000"/>
              </a:srgbClr>
            </a:glow>
          </a:effectLst>
        </p:spPr>
      </p:pic>
      <p:pic>
        <p:nvPicPr>
          <p:cNvPr id="5" name="Picture 4">
            <a:extLst>
              <a:ext uri="{FF2B5EF4-FFF2-40B4-BE49-F238E27FC236}">
                <a16:creationId xmlns:a16="http://schemas.microsoft.com/office/drawing/2014/main" id="{E94F1B60-7C45-4C94-8368-4D7D128AAD7A}"/>
              </a:ext>
            </a:extLst>
          </p:cNvPr>
          <p:cNvPicPr>
            <a:picLocks noChangeAspect="1"/>
          </p:cNvPicPr>
          <p:nvPr/>
        </p:nvPicPr>
        <p:blipFill rotWithShape="1">
          <a:blip r:embed="rId3"/>
          <a:srcRect l="53321" t="3530" r="7548" b="48841"/>
          <a:stretch/>
        </p:blipFill>
        <p:spPr>
          <a:xfrm>
            <a:off x="8477641" y="1901862"/>
            <a:ext cx="3221883" cy="2451070"/>
          </a:xfrm>
          <a:prstGeom prst="rect">
            <a:avLst/>
          </a:prstGeom>
          <a:effectLst>
            <a:glow rad="101600">
              <a:srgbClr val="006600">
                <a:alpha val="60000"/>
              </a:srgbClr>
            </a:glow>
          </a:effectLst>
        </p:spPr>
      </p:pic>
      <p:sp>
        <p:nvSpPr>
          <p:cNvPr id="6" name="Date Placeholder 5">
            <a:extLst>
              <a:ext uri="{FF2B5EF4-FFF2-40B4-BE49-F238E27FC236}">
                <a16:creationId xmlns:a16="http://schemas.microsoft.com/office/drawing/2014/main" id="{E309EF40-6BDD-4E93-8D34-A4AF34F5443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7" name="Footer Placeholder 6">
            <a:extLst>
              <a:ext uri="{FF2B5EF4-FFF2-40B4-BE49-F238E27FC236}">
                <a16:creationId xmlns:a16="http://schemas.microsoft.com/office/drawing/2014/main" id="{ADB4CE72-1BCB-4C36-B0C8-DD7532FE370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8" name="Slide Number Placeholder 7">
            <a:extLst>
              <a:ext uri="{FF2B5EF4-FFF2-40B4-BE49-F238E27FC236}">
                <a16:creationId xmlns:a16="http://schemas.microsoft.com/office/drawing/2014/main" id="{8A78761F-4B86-4A6A-B85F-4DB9CCA7F01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690694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4" presetClass="entr" presetSubtype="3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ou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4" presetClass="entr" presetSubtype="32"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ox(out)">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617"/>
            <a:ext cx="8229599" cy="1143000"/>
          </a:xfrm>
        </p:spPr>
        <p:txBody>
          <a:bodyPr>
            <a:normAutofit/>
          </a:bodyPr>
          <a:lstStyle/>
          <a:p>
            <a:r>
              <a:rPr lang="en-US" dirty="0"/>
              <a:t>Conditional Formatting</a:t>
            </a:r>
          </a:p>
        </p:txBody>
      </p:sp>
      <p:sp>
        <p:nvSpPr>
          <p:cNvPr id="3" name="Content Placeholder 2"/>
          <p:cNvSpPr>
            <a:spLocks noGrp="1"/>
          </p:cNvSpPr>
          <p:nvPr>
            <p:ph idx="1"/>
          </p:nvPr>
        </p:nvSpPr>
        <p:spPr>
          <a:xfrm>
            <a:off x="99391" y="1347618"/>
            <a:ext cx="10111409" cy="5420930"/>
          </a:xfrm>
        </p:spPr>
        <p:txBody>
          <a:bodyPr>
            <a:normAutofit fontScale="92500" lnSpcReduction="10000"/>
          </a:bodyPr>
          <a:lstStyle/>
          <a:p>
            <a:r>
              <a:rPr lang="en-US" dirty="0"/>
              <a:t>Apply formatting based on a cell, row, or column’s value, text, or date,</a:t>
            </a:r>
          </a:p>
          <a:p>
            <a:r>
              <a:rPr lang="en-US" dirty="0"/>
              <a:t>You may customize and build your own rules and formatting or use the one’s built into Excel,</a:t>
            </a:r>
          </a:p>
          <a:p>
            <a:r>
              <a:rPr lang="en-US" dirty="0"/>
              <a:t>Conditional Formatting is on the Home Tab and the Styles Group, where you may</a:t>
            </a:r>
            <a:br>
              <a:rPr lang="en-US" dirty="0"/>
            </a:br>
            <a:r>
              <a:rPr lang="en-US" dirty="0"/>
              <a:t>use the formats built into Excel</a:t>
            </a:r>
            <a:br>
              <a:rPr lang="en-US" dirty="0"/>
            </a:br>
            <a:r>
              <a:rPr lang="en-US" dirty="0"/>
              <a:t>or create your own rules through</a:t>
            </a:r>
            <a:br>
              <a:rPr lang="en-US" dirty="0"/>
            </a:br>
            <a:r>
              <a:rPr lang="en-US" dirty="0"/>
              <a:t>New Rule or Rules Manager,</a:t>
            </a:r>
          </a:p>
          <a:p>
            <a:r>
              <a:rPr lang="en-US" dirty="0"/>
              <a:t>You may edit, apply, and delete</a:t>
            </a:r>
            <a:br>
              <a:rPr lang="en-US" dirty="0"/>
            </a:br>
            <a:r>
              <a:rPr lang="en-US" dirty="0"/>
              <a:t>conditional formatting using the</a:t>
            </a:r>
            <a:br>
              <a:rPr lang="en-US" dirty="0"/>
            </a:br>
            <a:r>
              <a:rPr lang="en-US" dirty="0"/>
              <a:t>Rules Manager.</a:t>
            </a:r>
          </a:p>
          <a:p>
            <a:endParaRPr lang="en-US" dirty="0"/>
          </a:p>
        </p:txBody>
      </p:sp>
      <p:pic>
        <p:nvPicPr>
          <p:cNvPr id="4" name="Picture 3">
            <a:extLst>
              <a:ext uri="{FF2B5EF4-FFF2-40B4-BE49-F238E27FC236}">
                <a16:creationId xmlns:a16="http://schemas.microsoft.com/office/drawing/2014/main" id="{7C77454C-AFFF-4C0B-843F-CBDACF582FB0}"/>
              </a:ext>
            </a:extLst>
          </p:cNvPr>
          <p:cNvPicPr>
            <a:picLocks noChangeAspect="1"/>
          </p:cNvPicPr>
          <p:nvPr/>
        </p:nvPicPr>
        <p:blipFill rotWithShape="1">
          <a:blip r:embed="rId2"/>
          <a:srcRect l="43085" t="5508" r="38618" b="51013"/>
          <a:stretch/>
        </p:blipFill>
        <p:spPr>
          <a:xfrm>
            <a:off x="9995759" y="636104"/>
            <a:ext cx="2007705" cy="2981739"/>
          </a:xfrm>
          <a:prstGeom prst="rect">
            <a:avLst/>
          </a:prstGeom>
          <a:effectLst>
            <a:glow rad="101600">
              <a:srgbClr val="006600">
                <a:alpha val="60000"/>
              </a:srgbClr>
            </a:glow>
          </a:effectLst>
        </p:spPr>
      </p:pic>
      <p:pic>
        <p:nvPicPr>
          <p:cNvPr id="6" name="Picture 5" descr="New Formatting Rule">
            <a:extLst>
              <a:ext uri="{FF2B5EF4-FFF2-40B4-BE49-F238E27FC236}">
                <a16:creationId xmlns:a16="http://schemas.microsoft.com/office/drawing/2014/main" id="{22409DB0-90C9-476B-9387-E21D236C2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969" y="4150453"/>
            <a:ext cx="4356495" cy="2488473"/>
          </a:xfrm>
          <a:prstGeom prst="rect">
            <a:avLst/>
          </a:prstGeom>
          <a:effectLst>
            <a:glow rad="101600">
              <a:srgbClr val="006600">
                <a:alpha val="60000"/>
              </a:srgbClr>
            </a:glow>
          </a:effectLst>
        </p:spPr>
      </p:pic>
      <p:sp>
        <p:nvSpPr>
          <p:cNvPr id="7" name="Date Placeholder 6">
            <a:extLst>
              <a:ext uri="{FF2B5EF4-FFF2-40B4-BE49-F238E27FC236}">
                <a16:creationId xmlns:a16="http://schemas.microsoft.com/office/drawing/2014/main" id="{FA5719ED-1E61-4618-984C-51E80154A50A}"/>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8" name="Footer Placeholder 7">
            <a:extLst>
              <a:ext uri="{FF2B5EF4-FFF2-40B4-BE49-F238E27FC236}">
                <a16:creationId xmlns:a16="http://schemas.microsoft.com/office/drawing/2014/main" id="{5170ADAF-86B4-4719-98D5-D089F7EFE25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9" name="Slide Number Placeholder 8">
            <a:extLst>
              <a:ext uri="{FF2B5EF4-FFF2-40B4-BE49-F238E27FC236}">
                <a16:creationId xmlns:a16="http://schemas.microsoft.com/office/drawing/2014/main" id="{62FC4521-86A6-4F90-8C6D-854164736DE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30114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3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1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4" presetClass="entr" presetSubtype="32"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out)">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1971"/>
            <a:ext cx="8229599" cy="840364"/>
          </a:xfrm>
        </p:spPr>
        <p:txBody>
          <a:bodyPr/>
          <a:lstStyle/>
          <a:p>
            <a:r>
              <a:rPr lang="en-US" dirty="0"/>
              <a:t>Data Tables</a:t>
            </a:r>
          </a:p>
        </p:txBody>
      </p:sp>
      <p:sp>
        <p:nvSpPr>
          <p:cNvPr id="3" name="Content Placeholder 2"/>
          <p:cNvSpPr>
            <a:spLocks noGrp="1"/>
          </p:cNvSpPr>
          <p:nvPr>
            <p:ph idx="1"/>
          </p:nvPr>
        </p:nvSpPr>
        <p:spPr>
          <a:xfrm>
            <a:off x="259976" y="1434353"/>
            <a:ext cx="11250706" cy="5181600"/>
          </a:xfrm>
        </p:spPr>
        <p:txBody>
          <a:bodyPr>
            <a:normAutofit/>
          </a:bodyPr>
          <a:lstStyle/>
          <a:p>
            <a:r>
              <a:rPr lang="en-US" dirty="0"/>
              <a:t>Creating a Data Table – Best Practices</a:t>
            </a:r>
          </a:p>
          <a:p>
            <a:pPr marL="971550" lvl="1" indent="-514350">
              <a:buAutoNum type="arabicPeriod"/>
            </a:pPr>
            <a:r>
              <a:rPr lang="en-US" dirty="0"/>
              <a:t>One row and only one row are your field names or column headings, usually row 1,</a:t>
            </a:r>
          </a:p>
          <a:p>
            <a:pPr marL="971550" lvl="1" indent="-514350">
              <a:buFont typeface="Wingdings" pitchFamily="2" charset="2"/>
              <a:buAutoNum type="arabicPeriod"/>
            </a:pPr>
            <a:r>
              <a:rPr lang="en-US" dirty="0"/>
              <a:t>No blank rows or columns in the table,</a:t>
            </a:r>
          </a:p>
          <a:p>
            <a:pPr marL="971550" lvl="1" indent="-514350">
              <a:buAutoNum type="arabicPeriod"/>
            </a:pPr>
            <a:r>
              <a:rPr lang="en-US" dirty="0"/>
              <a:t>Separate your data table form other areas of your worksheet with a blank row(s) and/or a blank column(s),</a:t>
            </a:r>
          </a:p>
          <a:p>
            <a:pPr marL="971550" lvl="1" indent="-514350">
              <a:buAutoNum type="arabicPeriod"/>
            </a:pPr>
            <a:r>
              <a:rPr lang="en-US" dirty="0"/>
              <a:t>Use only text for field names and column headings,</a:t>
            </a:r>
          </a:p>
          <a:p>
            <a:pPr marL="971550" lvl="1" indent="-514350">
              <a:buAutoNum type="arabicPeriod"/>
            </a:pPr>
            <a:r>
              <a:rPr lang="en-US" dirty="0"/>
              <a:t>Avoid blank/empty cells especially in the first and last columns.</a:t>
            </a:r>
          </a:p>
          <a:p>
            <a:pPr marL="971550" lvl="1" indent="-514350">
              <a:buAutoNum type="arabicPeriod"/>
            </a:pPr>
            <a:endParaRPr lang="en-US" dirty="0"/>
          </a:p>
        </p:txBody>
      </p:sp>
      <p:sp>
        <p:nvSpPr>
          <p:cNvPr id="4" name="Date Placeholder 3">
            <a:extLst>
              <a:ext uri="{FF2B5EF4-FFF2-40B4-BE49-F238E27FC236}">
                <a16:creationId xmlns:a16="http://schemas.microsoft.com/office/drawing/2014/main" id="{B87C2599-E5B3-47A1-A033-B52840E36CD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404-299-1706/404-403-5391</a:t>
            </a:r>
          </a:p>
        </p:txBody>
      </p:sp>
      <p:sp>
        <p:nvSpPr>
          <p:cNvPr id="5" name="Footer Placeholder 4">
            <a:extLst>
              <a:ext uri="{FF2B5EF4-FFF2-40B4-BE49-F238E27FC236}">
                <a16:creationId xmlns:a16="http://schemas.microsoft.com/office/drawing/2014/main" id="{6839D1D2-6444-4EC5-81B2-D59D94E8218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rPr>
              <a:t>gregcreech.biz/gregcreech.com</a:t>
            </a:r>
          </a:p>
        </p:txBody>
      </p:sp>
      <p:sp>
        <p:nvSpPr>
          <p:cNvPr id="6" name="Slide Number Placeholder 5">
            <a:extLst>
              <a:ext uri="{FF2B5EF4-FFF2-40B4-BE49-F238E27FC236}">
                <a16:creationId xmlns:a16="http://schemas.microsoft.com/office/drawing/2014/main" id="{681D2C22-2C68-455E-88EE-7CC72B4D958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45824-5563-4685-883F-011A50B2D25B}" type="slidenum">
              <a:rPr kumimoji="0" lang="en-US" sz="1200" b="0"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59093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theme/theme1.xml><?xml version="1.0" encoding="utf-8"?>
<a:theme xmlns:a="http://schemas.openxmlformats.org/drawingml/2006/main" name="Geek Theme">
  <a:themeElements>
    <a:clrScheme name="Teal Theme">
      <a:dk1>
        <a:sysClr val="windowText" lastClr="000000"/>
      </a:dk1>
      <a:lt1>
        <a:sysClr val="window" lastClr="FFFFFF"/>
      </a:lt1>
      <a:dk2>
        <a:srgbClr val="02485C"/>
      </a:dk2>
      <a:lt2>
        <a:srgbClr val="DBF5F9"/>
      </a:lt2>
      <a:accent1>
        <a:srgbClr val="009999"/>
      </a:accent1>
      <a:accent2>
        <a:srgbClr val="33CCCC"/>
      </a:accent2>
      <a:accent3>
        <a:srgbClr val="008080"/>
      </a:accent3>
      <a:accent4>
        <a:srgbClr val="2BAEAB"/>
      </a:accent4>
      <a:accent5>
        <a:srgbClr val="FFFF00"/>
      </a:accent5>
      <a:accent6>
        <a:srgbClr val="996600"/>
      </a:accent6>
      <a:hlink>
        <a:srgbClr val="FF9900"/>
      </a:hlink>
      <a:folHlink>
        <a:srgbClr val="996600"/>
      </a:folHlink>
    </a:clrScheme>
    <a:fontScheme name="Greg Fo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ek Theme" id="{56347FD2-2AFD-4540-8783-E3CA04A1B988}" vid="{286A193D-B8AF-461E-B71B-94E1846ED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2031</Words>
  <Application>Microsoft Office PowerPoint</Application>
  <PresentationFormat>Widescreen</PresentationFormat>
  <Paragraphs>271</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Tahoma</vt:lpstr>
      <vt:lpstr>Trebuchet MS</vt:lpstr>
      <vt:lpstr>Wingdings</vt:lpstr>
      <vt:lpstr>Geek Theme</vt:lpstr>
      <vt:lpstr>Excelling@Excel Productivity:  Shortcuts and Tips N Tricks</vt:lpstr>
      <vt:lpstr>15 Shortcuts</vt:lpstr>
      <vt:lpstr>15 Shortcuts</vt:lpstr>
      <vt:lpstr>15 Shortcuts</vt:lpstr>
      <vt:lpstr>Quick Access Toolbar</vt:lpstr>
      <vt:lpstr>Favorite Commands</vt:lpstr>
      <vt:lpstr>Cell Styles</vt:lpstr>
      <vt:lpstr>Conditional Formatting</vt:lpstr>
      <vt:lpstr>Data Tables</vt:lpstr>
      <vt:lpstr>Format as Table</vt:lpstr>
      <vt:lpstr>Sorting</vt:lpstr>
      <vt:lpstr>Filtering</vt:lpstr>
      <vt:lpstr>AutoFilter</vt:lpstr>
      <vt:lpstr>Filters Continued and Custom Views</vt:lpstr>
      <vt:lpstr>Numbers, Formulas, and Function Best Practices</vt:lpstr>
      <vt:lpstr>Data Table Functions</vt:lpstr>
      <vt:lpstr>Excel Magic - Flash Fill Office 2013/2016</vt:lpstr>
      <vt:lpstr>Functions: Date and Time</vt:lpstr>
      <vt:lpstr>Macros 101</vt:lpstr>
      <vt:lpstr>Macros Example</vt:lpstr>
      <vt:lpstr>Macros Example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Excelling@Excel: Advanced</dc:title>
  <dc:creator>Greg Creech</dc:creator>
  <cp:lastModifiedBy>Greg Creech</cp:lastModifiedBy>
  <cp:revision>22</cp:revision>
  <cp:lastPrinted>2018-08-28T22:57:23Z</cp:lastPrinted>
  <dcterms:created xsi:type="dcterms:W3CDTF">2018-07-31T16:51:22Z</dcterms:created>
  <dcterms:modified xsi:type="dcterms:W3CDTF">2018-08-28T22:58:51Z</dcterms:modified>
</cp:coreProperties>
</file>