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60" r:id="rId2"/>
    <p:sldId id="290" r:id="rId3"/>
    <p:sldId id="306" r:id="rId4"/>
    <p:sldId id="293" r:id="rId5"/>
    <p:sldId id="305" r:id="rId6"/>
    <p:sldId id="302" r:id="rId7"/>
    <p:sldId id="308" r:id="rId8"/>
    <p:sldId id="303" r:id="rId9"/>
    <p:sldId id="274" r:id="rId10"/>
    <p:sldId id="275" r:id="rId11"/>
    <p:sldId id="265" r:id="rId12"/>
    <p:sldId id="266" r:id="rId13"/>
    <p:sldId id="267" r:id="rId14"/>
    <p:sldId id="307"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6" d="100"/>
          <a:sy n="96" d="100"/>
        </p:scale>
        <p:origin x="45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C92A1-A3AF-4A33-9226-B588F4C1FAE3}"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6FEE4-934D-4B8C-921A-64837E4C872F}" type="slidenum">
              <a:rPr lang="en-US" smtClean="0"/>
              <a:t>‹#›</a:t>
            </a:fld>
            <a:endParaRPr lang="en-US"/>
          </a:p>
        </p:txBody>
      </p:sp>
    </p:spTree>
    <p:extLst>
      <p:ext uri="{BB962C8B-B14F-4D97-AF65-F5344CB8AC3E}">
        <p14:creationId xmlns:p14="http://schemas.microsoft.com/office/powerpoint/2010/main" val="60969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457200" y="720725"/>
            <a:ext cx="6388100" cy="3594100"/>
          </a:xfrm>
          <a:ln/>
        </p:spPr>
      </p:sp>
      <p:sp>
        <p:nvSpPr>
          <p:cNvPr id="45059" name="Notes Placeholder 2"/>
          <p:cNvSpPr>
            <a:spLocks noGrp="1"/>
          </p:cNvSpPr>
          <p:nvPr>
            <p:ph type="body" idx="1"/>
          </p:nvPr>
        </p:nvSpPr>
        <p:spPr>
          <a:noFill/>
        </p:spPr>
        <p:txBody>
          <a:bodyPr/>
          <a:lstStyle/>
          <a:p>
            <a:endParaRPr lang="en-US"/>
          </a:p>
        </p:txBody>
      </p:sp>
      <p:sp>
        <p:nvSpPr>
          <p:cNvPr id="45060"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60783" indent="-292609" eaLnBrk="0" hangingPunct="0">
              <a:defRPr>
                <a:solidFill>
                  <a:schemeClr val="tx1"/>
                </a:solidFill>
                <a:latin typeface="Arial" charset="0"/>
              </a:defRPr>
            </a:lvl2pPr>
            <a:lvl3pPr marL="1170436" indent="-234087" eaLnBrk="0" hangingPunct="0">
              <a:defRPr>
                <a:solidFill>
                  <a:schemeClr val="tx1"/>
                </a:solidFill>
                <a:latin typeface="Arial" charset="0"/>
              </a:defRPr>
            </a:lvl3pPr>
            <a:lvl4pPr marL="1638610" indent="-234087" eaLnBrk="0" hangingPunct="0">
              <a:defRPr>
                <a:solidFill>
                  <a:schemeClr val="tx1"/>
                </a:solidFill>
                <a:latin typeface="Arial" charset="0"/>
              </a:defRPr>
            </a:lvl4pPr>
            <a:lvl5pPr marL="2106785" indent="-234087" eaLnBrk="0" hangingPunct="0">
              <a:defRPr>
                <a:solidFill>
                  <a:schemeClr val="tx1"/>
                </a:solidFill>
                <a:latin typeface="Arial" charset="0"/>
              </a:defRPr>
            </a:lvl5pPr>
            <a:lvl6pPr marL="2574959" indent="-234087" eaLnBrk="0" fontAlgn="base" hangingPunct="0">
              <a:spcBef>
                <a:spcPct val="0"/>
              </a:spcBef>
              <a:spcAft>
                <a:spcPct val="0"/>
              </a:spcAft>
              <a:defRPr>
                <a:solidFill>
                  <a:schemeClr val="tx1"/>
                </a:solidFill>
                <a:latin typeface="Arial" charset="0"/>
              </a:defRPr>
            </a:lvl6pPr>
            <a:lvl7pPr marL="3043133" indent="-234087" eaLnBrk="0" fontAlgn="base" hangingPunct="0">
              <a:spcBef>
                <a:spcPct val="0"/>
              </a:spcBef>
              <a:spcAft>
                <a:spcPct val="0"/>
              </a:spcAft>
              <a:defRPr>
                <a:solidFill>
                  <a:schemeClr val="tx1"/>
                </a:solidFill>
                <a:latin typeface="Arial" charset="0"/>
              </a:defRPr>
            </a:lvl7pPr>
            <a:lvl8pPr marL="3511307" indent="-234087" eaLnBrk="0" fontAlgn="base" hangingPunct="0">
              <a:spcBef>
                <a:spcPct val="0"/>
              </a:spcBef>
              <a:spcAft>
                <a:spcPct val="0"/>
              </a:spcAft>
              <a:defRPr>
                <a:solidFill>
                  <a:schemeClr val="tx1"/>
                </a:solidFill>
                <a:latin typeface="Arial" charset="0"/>
              </a:defRPr>
            </a:lvl8pPr>
            <a:lvl9pPr marL="3979482" indent="-234087"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www.gregcreech.biz/www.gregcreech.com</a:t>
            </a:r>
          </a:p>
        </p:txBody>
      </p:sp>
      <p:sp>
        <p:nvSpPr>
          <p:cNvPr id="45061" name="Date Placeholder 4"/>
          <p:cNvSpPr>
            <a:spLocks noGrp="1"/>
          </p:cNvSpPr>
          <p:nvPr>
            <p:ph type="dt" sz="quarter" idx="1"/>
          </p:nvPr>
        </p:nvSpPr>
        <p:spPr>
          <a:noFill/>
        </p:spPr>
        <p:txBody>
          <a:bodyPr/>
          <a:lstStyle>
            <a:lvl1pPr eaLnBrk="0" hangingPunct="0">
              <a:defRPr>
                <a:solidFill>
                  <a:schemeClr val="tx1"/>
                </a:solidFill>
                <a:latin typeface="Arial" charset="0"/>
              </a:defRPr>
            </a:lvl1pPr>
            <a:lvl2pPr marL="760783" indent="-292609" eaLnBrk="0" hangingPunct="0">
              <a:defRPr>
                <a:solidFill>
                  <a:schemeClr val="tx1"/>
                </a:solidFill>
                <a:latin typeface="Arial" charset="0"/>
              </a:defRPr>
            </a:lvl2pPr>
            <a:lvl3pPr marL="1170436" indent="-234087" eaLnBrk="0" hangingPunct="0">
              <a:defRPr>
                <a:solidFill>
                  <a:schemeClr val="tx1"/>
                </a:solidFill>
                <a:latin typeface="Arial" charset="0"/>
              </a:defRPr>
            </a:lvl3pPr>
            <a:lvl4pPr marL="1638610" indent="-234087" eaLnBrk="0" hangingPunct="0">
              <a:defRPr>
                <a:solidFill>
                  <a:schemeClr val="tx1"/>
                </a:solidFill>
                <a:latin typeface="Arial" charset="0"/>
              </a:defRPr>
            </a:lvl4pPr>
            <a:lvl5pPr marL="2106785" indent="-234087" eaLnBrk="0" hangingPunct="0">
              <a:defRPr>
                <a:solidFill>
                  <a:schemeClr val="tx1"/>
                </a:solidFill>
                <a:latin typeface="Arial" charset="0"/>
              </a:defRPr>
            </a:lvl5pPr>
            <a:lvl6pPr marL="2574959" indent="-234087" eaLnBrk="0" fontAlgn="base" hangingPunct="0">
              <a:spcBef>
                <a:spcPct val="0"/>
              </a:spcBef>
              <a:spcAft>
                <a:spcPct val="0"/>
              </a:spcAft>
              <a:defRPr>
                <a:solidFill>
                  <a:schemeClr val="tx1"/>
                </a:solidFill>
                <a:latin typeface="Arial" charset="0"/>
              </a:defRPr>
            </a:lvl6pPr>
            <a:lvl7pPr marL="3043133" indent="-234087" eaLnBrk="0" fontAlgn="base" hangingPunct="0">
              <a:spcBef>
                <a:spcPct val="0"/>
              </a:spcBef>
              <a:spcAft>
                <a:spcPct val="0"/>
              </a:spcAft>
              <a:defRPr>
                <a:solidFill>
                  <a:schemeClr val="tx1"/>
                </a:solidFill>
                <a:latin typeface="Arial" charset="0"/>
              </a:defRPr>
            </a:lvl7pPr>
            <a:lvl8pPr marL="3511307" indent="-234087" eaLnBrk="0" fontAlgn="base" hangingPunct="0">
              <a:spcBef>
                <a:spcPct val="0"/>
              </a:spcBef>
              <a:spcAft>
                <a:spcPct val="0"/>
              </a:spcAft>
              <a:defRPr>
                <a:solidFill>
                  <a:schemeClr val="tx1"/>
                </a:solidFill>
                <a:latin typeface="Arial" charset="0"/>
              </a:defRPr>
            </a:lvl8pPr>
            <a:lvl9pPr marL="3979482" indent="-234087"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Presenter Greg Creech</a:t>
            </a:r>
          </a:p>
        </p:txBody>
      </p:sp>
      <p:sp>
        <p:nvSpPr>
          <p:cNvPr id="45062" name="Footer Placeholder 5"/>
          <p:cNvSpPr>
            <a:spLocks noGrp="1"/>
          </p:cNvSpPr>
          <p:nvPr>
            <p:ph type="ftr" sz="quarter" idx="4"/>
          </p:nvPr>
        </p:nvSpPr>
        <p:spPr>
          <a:noFill/>
        </p:spPr>
        <p:txBody>
          <a:bodyPr/>
          <a:lstStyle>
            <a:lvl1pPr eaLnBrk="0" hangingPunct="0">
              <a:defRPr>
                <a:solidFill>
                  <a:schemeClr val="tx1"/>
                </a:solidFill>
                <a:latin typeface="Arial" charset="0"/>
              </a:defRPr>
            </a:lvl1pPr>
            <a:lvl2pPr marL="760783" indent="-292609" eaLnBrk="0" hangingPunct="0">
              <a:defRPr>
                <a:solidFill>
                  <a:schemeClr val="tx1"/>
                </a:solidFill>
                <a:latin typeface="Arial" charset="0"/>
              </a:defRPr>
            </a:lvl2pPr>
            <a:lvl3pPr marL="1170436" indent="-234087" eaLnBrk="0" hangingPunct="0">
              <a:defRPr>
                <a:solidFill>
                  <a:schemeClr val="tx1"/>
                </a:solidFill>
                <a:latin typeface="Arial" charset="0"/>
              </a:defRPr>
            </a:lvl3pPr>
            <a:lvl4pPr marL="1638610" indent="-234087" eaLnBrk="0" hangingPunct="0">
              <a:defRPr>
                <a:solidFill>
                  <a:schemeClr val="tx1"/>
                </a:solidFill>
                <a:latin typeface="Arial" charset="0"/>
              </a:defRPr>
            </a:lvl4pPr>
            <a:lvl5pPr marL="2106785" indent="-234087" eaLnBrk="0" hangingPunct="0">
              <a:defRPr>
                <a:solidFill>
                  <a:schemeClr val="tx1"/>
                </a:solidFill>
                <a:latin typeface="Arial" charset="0"/>
              </a:defRPr>
            </a:lvl5pPr>
            <a:lvl6pPr marL="2574959" indent="-234087" eaLnBrk="0" fontAlgn="base" hangingPunct="0">
              <a:spcBef>
                <a:spcPct val="0"/>
              </a:spcBef>
              <a:spcAft>
                <a:spcPct val="0"/>
              </a:spcAft>
              <a:defRPr>
                <a:solidFill>
                  <a:schemeClr val="tx1"/>
                </a:solidFill>
                <a:latin typeface="Arial" charset="0"/>
              </a:defRPr>
            </a:lvl6pPr>
            <a:lvl7pPr marL="3043133" indent="-234087" eaLnBrk="0" fontAlgn="base" hangingPunct="0">
              <a:spcBef>
                <a:spcPct val="0"/>
              </a:spcBef>
              <a:spcAft>
                <a:spcPct val="0"/>
              </a:spcAft>
              <a:defRPr>
                <a:solidFill>
                  <a:schemeClr val="tx1"/>
                </a:solidFill>
                <a:latin typeface="Arial" charset="0"/>
              </a:defRPr>
            </a:lvl7pPr>
            <a:lvl8pPr marL="3511307" indent="-234087" eaLnBrk="0" fontAlgn="base" hangingPunct="0">
              <a:spcBef>
                <a:spcPct val="0"/>
              </a:spcBef>
              <a:spcAft>
                <a:spcPct val="0"/>
              </a:spcAft>
              <a:defRPr>
                <a:solidFill>
                  <a:schemeClr val="tx1"/>
                </a:solidFill>
                <a:latin typeface="Arial" charset="0"/>
              </a:defRPr>
            </a:lvl8pPr>
            <a:lvl9pPr marL="3979482" indent="-234087"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404-403-5391</a:t>
            </a:r>
          </a:p>
        </p:txBody>
      </p:sp>
      <p:sp>
        <p:nvSpPr>
          <p:cNvPr id="45063" name="Slide Number Placeholder 6"/>
          <p:cNvSpPr>
            <a:spLocks noGrp="1"/>
          </p:cNvSpPr>
          <p:nvPr>
            <p:ph type="sldNum" sz="quarter" idx="5"/>
          </p:nvPr>
        </p:nvSpPr>
        <p:spPr>
          <a:noFill/>
        </p:spPr>
        <p:txBody>
          <a:bodyPr/>
          <a:lstStyle>
            <a:lvl1pPr eaLnBrk="0" hangingPunct="0">
              <a:defRPr>
                <a:solidFill>
                  <a:schemeClr val="tx1"/>
                </a:solidFill>
                <a:latin typeface="Arial" charset="0"/>
              </a:defRPr>
            </a:lvl1pPr>
            <a:lvl2pPr marL="760783" indent="-292609" eaLnBrk="0" hangingPunct="0">
              <a:defRPr>
                <a:solidFill>
                  <a:schemeClr val="tx1"/>
                </a:solidFill>
                <a:latin typeface="Arial" charset="0"/>
              </a:defRPr>
            </a:lvl2pPr>
            <a:lvl3pPr marL="1170436" indent="-234087" eaLnBrk="0" hangingPunct="0">
              <a:defRPr>
                <a:solidFill>
                  <a:schemeClr val="tx1"/>
                </a:solidFill>
                <a:latin typeface="Arial" charset="0"/>
              </a:defRPr>
            </a:lvl3pPr>
            <a:lvl4pPr marL="1638610" indent="-234087" eaLnBrk="0" hangingPunct="0">
              <a:defRPr>
                <a:solidFill>
                  <a:schemeClr val="tx1"/>
                </a:solidFill>
                <a:latin typeface="Arial" charset="0"/>
              </a:defRPr>
            </a:lvl4pPr>
            <a:lvl5pPr marL="2106785" indent="-234087" eaLnBrk="0" hangingPunct="0">
              <a:defRPr>
                <a:solidFill>
                  <a:schemeClr val="tx1"/>
                </a:solidFill>
                <a:latin typeface="Arial" charset="0"/>
              </a:defRPr>
            </a:lvl5pPr>
            <a:lvl6pPr marL="2574959" indent="-234087" eaLnBrk="0" fontAlgn="base" hangingPunct="0">
              <a:spcBef>
                <a:spcPct val="0"/>
              </a:spcBef>
              <a:spcAft>
                <a:spcPct val="0"/>
              </a:spcAft>
              <a:defRPr>
                <a:solidFill>
                  <a:schemeClr val="tx1"/>
                </a:solidFill>
                <a:latin typeface="Arial" charset="0"/>
              </a:defRPr>
            </a:lvl6pPr>
            <a:lvl7pPr marL="3043133" indent="-234087" eaLnBrk="0" fontAlgn="base" hangingPunct="0">
              <a:spcBef>
                <a:spcPct val="0"/>
              </a:spcBef>
              <a:spcAft>
                <a:spcPct val="0"/>
              </a:spcAft>
              <a:defRPr>
                <a:solidFill>
                  <a:schemeClr val="tx1"/>
                </a:solidFill>
                <a:latin typeface="Arial" charset="0"/>
              </a:defRPr>
            </a:lvl7pPr>
            <a:lvl8pPr marL="3511307" indent="-234087" eaLnBrk="0" fontAlgn="base" hangingPunct="0">
              <a:spcBef>
                <a:spcPct val="0"/>
              </a:spcBef>
              <a:spcAft>
                <a:spcPct val="0"/>
              </a:spcAft>
              <a:defRPr>
                <a:solidFill>
                  <a:schemeClr val="tx1"/>
                </a:solidFill>
                <a:latin typeface="Arial" charset="0"/>
              </a:defRPr>
            </a:lvl8pPr>
            <a:lvl9pPr marL="3979482" indent="-234087"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4AB115-B384-47AC-A83E-D131DB233DB0}"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3081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62000"/>
            <a:ext cx="1524000" cy="1143000"/>
          </a:xfrm>
          <a:prstGeom prst="rect">
            <a:avLst/>
          </a:prstGeom>
        </p:spPr>
      </p:pic>
      <p:cxnSp>
        <p:nvCxnSpPr>
          <p:cNvPr id="9" name="Straight Connector 8"/>
          <p:cNvCxnSpPr/>
          <p:nvPr/>
        </p:nvCxnSpPr>
        <p:spPr>
          <a:xfrm>
            <a:off x="0" y="3429000"/>
            <a:ext cx="12192000" cy="0"/>
          </a:xfrm>
          <a:prstGeom prst="line">
            <a:avLst/>
          </a:prstGeom>
        </p:spPr>
        <p:style>
          <a:lnRef idx="3">
            <a:schemeClr val="accent3"/>
          </a:lnRef>
          <a:fillRef idx="0">
            <a:schemeClr val="accent3"/>
          </a:fillRef>
          <a:effectRef idx="2">
            <a:schemeClr val="accent3"/>
          </a:effectRef>
          <a:fontRef idx="minor">
            <a:schemeClr val="tx1"/>
          </a:fontRef>
        </p:style>
      </p:cxnSp>
      <p:sp>
        <p:nvSpPr>
          <p:cNvPr id="11" name="AutoShape 10"/>
          <p:cNvSpPr>
            <a:spLocks noChangeArrowheads="1"/>
          </p:cNvSpPr>
          <p:nvPr/>
        </p:nvSpPr>
        <p:spPr bwMode="auto">
          <a:xfrm>
            <a:off x="0" y="-762000"/>
            <a:ext cx="812800" cy="554037"/>
          </a:xfrm>
          <a:prstGeom prst="smileyFace">
            <a:avLst>
              <a:gd name="adj" fmla="val 4653"/>
            </a:avLst>
          </a:prstGeom>
          <a:solidFill>
            <a:srgbClr val="FFFF00"/>
          </a:solidFill>
          <a:ln w="12700">
            <a:solidFill>
              <a:schemeClr val="tx1">
                <a:lumMod val="95000"/>
                <a:lumOff val="5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DBF5F9"/>
              </a:solidFill>
              <a:effectLst/>
              <a:uLnTx/>
              <a:uFillTx/>
              <a:latin typeface="Tahoma" pitchFamily="34" charset="0"/>
              <a:ea typeface="+mn-ea"/>
              <a:cs typeface="+mn-cs"/>
            </a:endParaRPr>
          </a:p>
        </p:txBody>
      </p:sp>
    </p:spTree>
    <p:extLst>
      <p:ext uri="{BB962C8B-B14F-4D97-AF65-F5344CB8AC3E}">
        <p14:creationId xmlns:p14="http://schemas.microsoft.com/office/powerpoint/2010/main" val="22626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5.55556E-7 -3.33333E-6 C 0.0007 0.00278 0.00052 0.00625 0.00208 0.00834 C 0.0059 0.01343 0.03403 0.01644 0.03542 0.01667 C 0.04688 0.01412 0.05747 0.00926 0.06875 0.00556 C 0.0757 0.00648 0.08559 0.0007 0.08958 0.00834 C 0.09427 0.0176 0.08854 0.03056 0.0875 0.04167 C 0.08715 0.04468 0.08698 0.04792 0.08542 0.05 C 0.08385 0.05209 0.08108 0.05139 0.07917 0.05278 C 0.05486 0.07084 0.07847 0.05857 0.05417 0.06945 C 0.04375 0.07408 0.03333 0.07824 0.02292 0.08264 C 0.01875 0.08519 0.01406 0.08565 0.01042 0.08889 C 0.00226 0.09607 0.0066 0.09283 -0.00208 0.09653 C -0.01076 0.10811 -0.01701 0.12338 -0.02083 0.13889 C -0.01875 0.16945 -0.02118 0.18403 0.00208 0.19375 C 0.01736 0.19329 0.03264 0.19329 0.04792 0.19167 C 0.05208 0.19121 0.06649 0.18426 0.06875 0.18334 C 0.08351 0.17686 0.09896 0.17107 0.1125 0.16111 C 0.12222 0.15394 0.1401 0.13218 0.15 0.12755 C 0.15417 0.12593 0.15833 0.12408 0.1625 0.12153 C 0.16458 0.12061 0.16875 0.11945 0.16875 0.11968 C 0.17743 0.12338 0.1776 0.12848 0.18542 0.13542 C 0.18611 0.13889 0.18611 0.14213 0.1875 0.14445 C 0.18906 0.14699 0.19236 0.14723 0.19375 0.14954 C 0.19601 0.15486 0.19792 0.16598 0.19792 0.16621 C 0.19722 0.17593 0.19705 0.18519 0.19583 0.19375 C 0.19497 0.20023 0.19531 0.20787 0.19167 0.21042 C 0.18142 0.22014 0.17153 0.22963 0.16042 0.23611 C 0.14063 0.24792 0.11354 0.25093 0.09583 0.26667 C 0.09514 0.26945 0.09479 0.27176 0.09375 0.275 C 0.09271 0.27801 0.08976 0.2801 0.08958 0.28334 C 0.08785 0.31158 0.0941 0.32246 0.1125 0.32986 C 0.12778 0.32894 0.14306 0.32917 0.15833 0.32778 C 0.16997 0.32616 0.17951 0.31366 0.18958 0.30834 C 0.19566 0.30486 0.20278 0.30486 0.20833 0.29931 C 0.21945 0.29005 0.22691 0.28542 0.23958 0.28056 C 0.24583 0.27778 0.25243 0.26991 0.25833 0.26667 C 0.27049 0.25787 0.28368 0.25255 0.29583 0.24375 C 0.30451 0.23866 0.3125 0.23172 0.32083 0.22431 C 0.32326 0.22246 0.32465 0.21875 0.32708 0.21598 C 0.32899 0.21505 0.33142 0.21505 0.33333 0.21389 C 0.34097 0.20811 0.34566 0.20556 0.35417 0.20209 C 0.36823 0.2051 0.37986 0.20625 0.39167 0.21598 C 0.39861 0.22986 0.40556 0.24375 0.4125 0.25764 C 0.41372 0.26088 0.41354 0.26412 0.41458 0.26667 C 0.41892 0.27824 0.42361 0.28889 0.42917 0.29931 C 0.43438 0.31042 0.43507 0.31482 0.44375 0.31945 C 0.44514 0.32223 0.44583 0.32593 0.44792 0.32778 C 0.45156 0.3301 0.46042 0.33264 0.46042 0.33287 C 0.46875 0.33148 0.47882 0.33473 0.48542 0.32778 C 0.48733 0.3257 0.48785 0.32176 0.48958 0.31945 C 0.49132 0.31644 0.4941 0.31551 0.49583 0.31366 C 0.50573 0.3 0.51094 0.28264 0.52083 0.26945 C 0.5257 0.25023 0.5191 0.27292 0.52917 0.25 C 0.53021 0.24746 0.53021 0.24352 0.53125 0.24098 C 0.53698 0.22801 0.54358 0.21273 0.55 0.2 C 0.55122 0.19746 0.55417 0.19815 0.55625 0.19723 C 0.5684 0.18033 0.57535 0.18588 0.59375 0.18889 C 0.60139 0.19144 0.60903 0.19398 0.61667 0.19723 C 0.625 0.20463 0.63299 0.20834 0.64167 0.21598 C 0.64375 0.21852 0.64792 0.22223 0.64792 0.22246 C 0.65017 0.23056 0.65399 0.2382 0.65625 0.24723 C 0.65417 0.28449 0.65139 0.33148 0.625 0.35556 C 0.61806 0.36945 0.62292 0.36135 0.60833 0.37431 C 0.60469 0.37824 0.6 0.37871 0.59583 0.38056 C 0.59375 0.38148 0.58958 0.38334 0.58958 0.38357 C 0.53229 0.38125 0.51597 0.37824 0.46458 0.38334 C 0.45191 0.38449 0.44254 0.39491 0.43125 0.4 C 0.4283 0.40533 0.42344 0.41042 0.42083 0.41598 C 0.41875 0.42107 0.41806 0.42778 0.41667 0.43264 C 0.41597 0.43542 0.41458 0.44167 0.41458 0.4419 C 0.41528 0.44931 0.41545 0.45834 0.41667 0.46667 C 0.41979 0.48727 0.42656 0.49121 0.43958 0.50278 C 0.44896 0.51088 0.45365 0.51459 0.46458 0.51945 C 0.46667 0.52037 0.47083 0.52223 0.47083 0.52246 C 0.48333 0.5213 0.49583 0.52107 0.50833 0.51945 C 0.51563 0.51852 0.52917 0.51088 0.52917 0.51088 C 0.54306 0.4926 0.54392 0.49398 0.55 0.46945 C 0.5507 0.46667 0.55139 0.4632 0.55208 0.46042 C 0.55278 0.45834 0.55417 0.45278 0.55417 0.45301 C 0.55174 0.42732 0.54965 0.41459 0.53333 0.4 C 0.52379 0.38102 0.50764 0.37292 0.49167 0.36945 C 0.4592 0.3713 0.41007 0.36713 0.38333 0.40209 C 0.37344 0.41574 0.36892 0.42709 0.36458 0.44445 C 0.3632 0.44931 0.36181 0.45556 0.36042 0.46042 C 0.35972 0.4632 0.35833 0.46945 0.35833 0.46945 C 0.35955 0.48033 0.36354 0.50533 0.37083 0.51366 C 0.37465 0.51829 0.38333 0.525 0.38333 0.52523 C 0.39063 0.53959 0.39722 0.53519 0.40833 0.54144 C 0.42344 0.55023 0.44184 0.55463 0.45833 0.55834 C 0.49896 0.55463 0.5283 0.56204 0.55625 0.525 C 0.55972 0.50672 0.55417 0.48311 0.54375 0.46945 C 0.54097 0.46505 0.53663 0.46366 0.53333 0.46042 C 0.51632 0.44398 0.53924 0.46088 0.51875 0.44445 C 0.50642 0.43357 0.49323 0.43033 0.47917 0.42778 C 0.46337 0.42014 0.44983 0.41598 0.43333 0.41389 C 0.42361 0.41227 0.40417 0.40834 0.40417 0.40857 C 0.37292 0.40926 0.34167 0.40949 0.31042 0.41111 C 0.29965 0.41158 0.28993 0.41922 0.27917 0.42153 C 0.26719 0.43033 0.25295 0.43195 0.23958 0.43542 C 0.22882 0.44329 0.2132 0.44699 0.20417 0.45834 C 0.19983 0.46297 0.19583 0.46945 0.19167 0.475 C 0.18542 0.48311 0.17917 0.49167 0.17292 0.5 C 0.17083 0.50278 0.16667 0.50834 0.16667 0.50857 C 0.16198 0.52686 0.1684 0.50672 0.15833 0.52223 C 0.15156 0.53241 0.14653 0.54514 0.13958 0.55556 C 0.13559 0.56111 0.13038 0.56574 0.12708 0.57199 C 0.12431 0.57778 0.12222 0.58426 0.11875 0.58889 C 0.11667 0.59167 0.11424 0.59422 0.1125 0.59723 C 0.10556 0.60903 0.10347 0.62037 0.09583 0.63033 C 0.09236 0.64445 0.08351 0.65348 0.07917 0.66644 C 0.07743 0.67176 0.075 0.68334 0.075 0.68357 C 0.07656 0.70648 0.07535 0.72246 0.0875 0.73889 C 0.09028 0.75023 0.09479 0.7544 0.10208 0.76111 C 0.11632 0.78982 0.14236 0.79815 0.16667 0.80255 C 0.20087 0.80139 0.23906 0.80718 0.27083 0.78611 C 0.30226 0.76482 0.33247 0.7338 0.35833 0.70278 C 0.36997 0.68866 0.38299 0.66412 0.39583 0.65278 C 0.4 0.64908 0.40486 0.6463 0.40833 0.64167 C 0.4125 0.63588 0.41597 0.6294 0.42083 0.625 C 0.43333 0.61389 0.44583 0.60255 0.45833 0.59167 C 0.46389 0.58658 0.47153 0.58797 0.47708 0.58334 C 0.49097 0.57107 0.50486 0.56644 0.52083 0.56111 C 0.53333 0.56204 0.54583 0.56158 0.55833 0.56389 C 0.57031 0.56598 0.57882 0.5757 0.58958 0.58056 C 0.59167 0.58334 0.5934 0.58658 0.59583 0.58889 C 0.59774 0.59028 0.60035 0.58982 0.60208 0.59167 C 0.61563 0.60579 0.59688 0.59584 0.6125 0.60255 C 0.61875 0.61528 0.62847 0.62894 0.63125 0.64445 C 0.63438 0.66135 0.6375 0.67778 0.64167 0.69422 C 0.64375 0.70278 0.64497 0.71273 0.65 0.71922 C 0.65695 0.72871 0.66806 0.72963 0.67708 0.73334 C 0.69149 0.73889 0.67396 0.73287 0.69167 0.74167 C 0.70174 0.74653 0.71267 0.74792 0.72292 0.75255 C 0.74288 0.74931 0.76181 0.7426 0.78125 0.73611 C 0.80365 0.7375 0.81979 0.73426 0.8375 0.74977 C 0.84306 0.76111 0.85 0.77315 0.85833 0.78033 C 0.86129 0.79213 0.86563 0.80162 0.86875 0.81366 C 0.87413 0.83542 0.87778 0.85695 0.88542 0.87778 C 0.88924 0.88797 0.89618 0.89514 0.9 0.90556 C 0.90104 0.90787 0.90104 0.91111 0.90208 0.91389 C 0.90451 0.91968 0.90764 0.92477 0.91042 0.93033 C 0.91181 0.93334 0.90868 0.92199 0.90625 0.92199 " pathEditMode="relative" rAng="0" ptsTypes="fffffffffffffffffffffffffffffffffffffffffffffffffffffffffffffffffffffffffffffffffffffffffffffffffffffffffffffffffffffffffffffffffffffffffffffA">
                                      <p:cBhvr>
                                        <p:cTn id="6" dur="5000" fill="hold"/>
                                        <p:tgtEl>
                                          <p:spTgt spid="11"/>
                                        </p:tgtEl>
                                        <p:attrNameLst>
                                          <p:attrName>ppt_x</p:attrName>
                                          <p:attrName>ppt_y</p:attrName>
                                        </p:attrNameLst>
                                      </p:cBhvr>
                                      <p:rCtr x="44531" y="4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17638"/>
            <a:ext cx="109728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8" name="Straight Connector 7"/>
          <p:cNvCxnSpPr/>
          <p:nvPr/>
        </p:nvCxnSpPr>
        <p:spPr>
          <a:xfrm>
            <a:off x="0" y="1255059"/>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8168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17638"/>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7638"/>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10" name="Straight Connector 9"/>
          <p:cNvCxnSpPr/>
          <p:nvPr/>
        </p:nvCxnSpPr>
        <p:spPr>
          <a:xfrm>
            <a:off x="0" y="1295400"/>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28913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9890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95401"/>
            <a:ext cx="10972800" cy="4830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r>
              <a:rPr lang="en-US"/>
              <a:t>404-299-1706/404-403-5391</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r>
              <a:rPr lang="en-US"/>
              <a:t>gregcreech.com/gregcreech.biz</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88845824-5563-4685-883F-011A50B2D25B}" type="slidenum">
              <a:rPr lang="en-US" smtClean="0"/>
              <a:t>‹#›</a:t>
            </a:fld>
            <a:endParaRPr lang="en-US"/>
          </a:p>
        </p:txBody>
      </p:sp>
    </p:spTree>
    <p:extLst>
      <p:ext uri="{BB962C8B-B14F-4D97-AF65-F5344CB8AC3E}">
        <p14:creationId xmlns:p14="http://schemas.microsoft.com/office/powerpoint/2010/main" val="1123935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p:txStyles>
    <p:titleStyle>
      <a:lvl1pPr algn="ctr" defTabSz="914400" rtl="0" eaLnBrk="1" latinLnBrk="0" hangingPunct="1">
        <a:spcBef>
          <a:spcPct val="0"/>
        </a:spcBef>
        <a:buNone/>
        <a:defRPr sz="4400" kern="1200">
          <a:solidFill>
            <a:schemeClr val="tx2">
              <a:lumMod val="90000"/>
              <a:lumOff val="10000"/>
            </a:schemeClr>
          </a:solidFill>
          <a:latin typeface="Trebuchet MS" pitchFamily="34" charset="0"/>
          <a:ea typeface="+mj-ea"/>
          <a:cs typeface="+mj-cs"/>
        </a:defRPr>
      </a:lvl1pPr>
    </p:titleStyle>
    <p:bodyStyle>
      <a:lvl1pPr marL="403225" indent="-403225" algn="l" defTabSz="914400" rtl="0" eaLnBrk="1" latinLnBrk="0" hangingPunct="1">
        <a:spcBef>
          <a:spcPct val="20000"/>
        </a:spcBef>
        <a:buFont typeface="Wingdings" pitchFamily="2" charset="2"/>
        <a:buChar char="ü"/>
        <a:defRPr sz="3200" kern="1200">
          <a:solidFill>
            <a:schemeClr val="bg2">
              <a:lumMod val="25000"/>
            </a:schemeClr>
          </a:solidFill>
          <a:latin typeface="Trebuchet MS" pitchFamily="34" charset="0"/>
          <a:ea typeface="+mn-ea"/>
          <a:cs typeface="+mn-cs"/>
        </a:defRPr>
      </a:lvl1pPr>
      <a:lvl2pPr marL="860425" indent="-403225" algn="l" defTabSz="914400" rtl="0" eaLnBrk="1" latinLnBrk="0" hangingPunct="1">
        <a:spcBef>
          <a:spcPct val="20000"/>
        </a:spcBef>
        <a:buFont typeface="Wingdings" pitchFamily="2" charset="2"/>
        <a:buChar char="Ø"/>
        <a:defRPr sz="2800" kern="1200">
          <a:solidFill>
            <a:schemeClr val="bg2">
              <a:lumMod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Excelling@Excel</a:t>
            </a:r>
            <a:r>
              <a:rPr lang="en-US"/>
              <a:t>: Deep Dive</a:t>
            </a:r>
            <a:endParaRPr lang="en-US" dirty="0"/>
          </a:p>
        </p:txBody>
      </p:sp>
      <p:sp>
        <p:nvSpPr>
          <p:cNvPr id="3" name="Subtitle 2"/>
          <p:cNvSpPr>
            <a:spLocks noGrp="1"/>
          </p:cNvSpPr>
          <p:nvPr>
            <p:ph type="subTitle" idx="1"/>
          </p:nvPr>
        </p:nvSpPr>
        <p:spPr/>
        <p:txBody>
          <a:bodyPr/>
          <a:lstStyle/>
          <a:p>
            <a:r>
              <a:rPr lang="en-US" dirty="0"/>
              <a:t>Presented by</a:t>
            </a:r>
          </a:p>
          <a:p>
            <a:r>
              <a:rPr lang="en-US" dirty="0"/>
              <a:t>Greg Creech</a:t>
            </a:r>
          </a:p>
          <a:p>
            <a:r>
              <a:rPr lang="en-US" dirty="0"/>
              <a:t>MCAS-I and CompTIA CTT+</a:t>
            </a:r>
          </a:p>
        </p:txBody>
      </p:sp>
    </p:spTree>
    <p:extLst>
      <p:ext uri="{BB962C8B-B14F-4D97-AF65-F5344CB8AC3E}">
        <p14:creationId xmlns:p14="http://schemas.microsoft.com/office/powerpoint/2010/main" val="29962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62" y="183217"/>
            <a:ext cx="8229599" cy="1143000"/>
          </a:xfrm>
        </p:spPr>
        <p:txBody>
          <a:bodyPr/>
          <a:lstStyle/>
          <a:p>
            <a:r>
              <a:rPr lang="en-US" dirty="0"/>
              <a:t>PivotTable Power Continues</a:t>
            </a:r>
          </a:p>
        </p:txBody>
      </p:sp>
      <p:sp>
        <p:nvSpPr>
          <p:cNvPr id="3" name="Content Placeholder 2"/>
          <p:cNvSpPr>
            <a:spLocks noGrp="1"/>
          </p:cNvSpPr>
          <p:nvPr>
            <p:ph idx="1"/>
          </p:nvPr>
        </p:nvSpPr>
        <p:spPr>
          <a:xfrm>
            <a:off x="74958" y="1275418"/>
            <a:ext cx="11229975" cy="5446058"/>
          </a:xfrm>
        </p:spPr>
        <p:txBody>
          <a:bodyPr>
            <a:normAutofit/>
          </a:bodyPr>
          <a:lstStyle/>
          <a:p>
            <a:pPr lvl="0"/>
            <a:r>
              <a:rPr lang="en-US" sz="2300" dirty="0"/>
              <a:t>Use the Design Tab to choose an attractive format for your PivotTable in the Styles Gallery and decide your banded columns/rows, etc.</a:t>
            </a:r>
          </a:p>
          <a:p>
            <a:pPr lvl="0"/>
            <a:r>
              <a:rPr lang="en-US" sz="2300" dirty="0"/>
              <a:t>Use the Options (2010) or Analyze (2013/2016)tab to perform</a:t>
            </a:r>
            <a:br>
              <a:rPr lang="en-US" sz="2300" dirty="0"/>
            </a:br>
            <a:r>
              <a:rPr lang="en-US" sz="2300" dirty="0"/>
              <a:t>these actions (and more):</a:t>
            </a:r>
          </a:p>
          <a:p>
            <a:pPr lvl="1"/>
            <a:r>
              <a:rPr lang="en-US" sz="1900" dirty="0"/>
              <a:t>Refresh your data for the most current </a:t>
            </a:r>
            <a:br>
              <a:rPr lang="en-US" sz="1900" dirty="0"/>
            </a:br>
            <a:r>
              <a:rPr lang="en-US" sz="1900" dirty="0"/>
              <a:t>information,</a:t>
            </a:r>
          </a:p>
          <a:p>
            <a:pPr lvl="1"/>
            <a:r>
              <a:rPr lang="en-US" sz="1900" dirty="0"/>
              <a:t>Change your data source to apply your</a:t>
            </a:r>
            <a:br>
              <a:rPr lang="en-US" sz="1900" dirty="0"/>
            </a:br>
            <a:r>
              <a:rPr lang="en-US" sz="1900" dirty="0"/>
              <a:t>PivotTable to new and/or different</a:t>
            </a:r>
            <a:br>
              <a:rPr lang="en-US" sz="1900" dirty="0"/>
            </a:br>
            <a:r>
              <a:rPr lang="en-US" sz="1900" dirty="0"/>
              <a:t>information,</a:t>
            </a:r>
          </a:p>
          <a:p>
            <a:pPr lvl="1"/>
            <a:r>
              <a:rPr lang="en-US" sz="1900" dirty="0"/>
              <a:t>Apply different functions, including getting a percentage of grand totals,</a:t>
            </a:r>
          </a:p>
          <a:p>
            <a:pPr lvl="1"/>
            <a:r>
              <a:rPr lang="en-US" sz="1900" dirty="0"/>
              <a:t>Use the Active Field group to format your fields through the Field Settings button, </a:t>
            </a:r>
          </a:p>
          <a:p>
            <a:pPr lvl="1"/>
            <a:r>
              <a:rPr lang="en-US" sz="1900" dirty="0"/>
              <a:t>Insert a PivotChart,</a:t>
            </a:r>
          </a:p>
          <a:p>
            <a:pPr lvl="1"/>
            <a:r>
              <a:rPr lang="en-US" sz="1900" dirty="0"/>
              <a:t>Insert slicers for filtering and viewing your data with dynamic filters.</a:t>
            </a:r>
          </a:p>
          <a:p>
            <a:r>
              <a:rPr lang="en-US" sz="2300" dirty="0"/>
              <a:t>Filter and Sort your information easily using the Filters arrow or right click in a cell and sort from the shortcut  menu.</a:t>
            </a:r>
          </a:p>
          <a:p>
            <a:pPr lvl="0"/>
            <a:endParaRPr lang="en-US" sz="2300" dirty="0"/>
          </a:p>
          <a:p>
            <a:pPr lvl="0"/>
            <a:endParaRPr lang="en-US" sz="2300" dirty="0"/>
          </a:p>
          <a:p>
            <a:pPr lvl="0"/>
            <a:endParaRPr lang="en-US" sz="2300" dirty="0"/>
          </a:p>
          <a:p>
            <a:pPr lvl="0"/>
            <a:endParaRPr lang="en-US" sz="2300" dirty="0"/>
          </a:p>
        </p:txBody>
      </p:sp>
      <p:pic>
        <p:nvPicPr>
          <p:cNvPr id="5" name="Picture 4"/>
          <p:cNvPicPr/>
          <p:nvPr/>
        </p:nvPicPr>
        <p:blipFill rotWithShape="1">
          <a:blip r:embed="rId2"/>
          <a:srcRect l="19071" t="22507" r="49679" b="11366"/>
          <a:stretch/>
        </p:blipFill>
        <p:spPr bwMode="auto">
          <a:xfrm>
            <a:off x="8855352" y="1924539"/>
            <a:ext cx="2162175" cy="2384237"/>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4" name="Date Placeholder 3">
            <a:extLst>
              <a:ext uri="{FF2B5EF4-FFF2-40B4-BE49-F238E27FC236}">
                <a16:creationId xmlns:a16="http://schemas.microsoft.com/office/drawing/2014/main" id="{C6FB523A-5F77-489D-89AF-21D2CFA502B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a:extLst>
              <a:ext uri="{FF2B5EF4-FFF2-40B4-BE49-F238E27FC236}">
                <a16:creationId xmlns:a16="http://schemas.microsoft.com/office/drawing/2014/main" id="{FAE03919-70C1-488F-8B73-9A56BE3B7CCF}"/>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7" name="Slide Number Placeholder 6">
            <a:extLst>
              <a:ext uri="{FF2B5EF4-FFF2-40B4-BE49-F238E27FC236}">
                <a16:creationId xmlns:a16="http://schemas.microsoft.com/office/drawing/2014/main" id="{6196A832-0FE1-40E1-A5C9-1C8D52C7116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0240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6"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384" y="56879"/>
            <a:ext cx="8229599" cy="1143000"/>
          </a:xfrm>
        </p:spPr>
        <p:txBody>
          <a:bodyPr/>
          <a:lstStyle/>
          <a:p>
            <a:r>
              <a:rPr lang="en-US" dirty="0"/>
              <a:t>Functions – VLOOKUP/HLOOKUP</a:t>
            </a:r>
          </a:p>
        </p:txBody>
      </p:sp>
      <p:sp>
        <p:nvSpPr>
          <p:cNvPr id="6" name="Content Placeholder 5"/>
          <p:cNvSpPr>
            <a:spLocks noGrp="1"/>
          </p:cNvSpPr>
          <p:nvPr>
            <p:ph idx="1"/>
          </p:nvPr>
        </p:nvSpPr>
        <p:spPr>
          <a:xfrm>
            <a:off x="258418" y="1411033"/>
            <a:ext cx="9742834" cy="5183584"/>
          </a:xfrm>
        </p:spPr>
        <p:txBody>
          <a:bodyPr>
            <a:normAutofit fontScale="70000" lnSpcReduction="20000"/>
          </a:bodyPr>
          <a:lstStyle/>
          <a:p>
            <a:r>
              <a:rPr lang="en-US" dirty="0"/>
              <a:t>Lookup and Reference Function in the Formulas Tab.</a:t>
            </a:r>
          </a:p>
          <a:p>
            <a:r>
              <a:rPr lang="en-US" dirty="0"/>
              <a:t>VLOOKUP is for data in columns and</a:t>
            </a:r>
            <a:br>
              <a:rPr lang="en-US" dirty="0"/>
            </a:br>
            <a:r>
              <a:rPr lang="en-US" dirty="0"/>
              <a:t>HLOOKUP is for data in rows.</a:t>
            </a:r>
          </a:p>
          <a:p>
            <a:r>
              <a:rPr lang="en-US" dirty="0"/>
              <a:t>Used to automatically</a:t>
            </a:r>
            <a:br>
              <a:rPr lang="en-US" dirty="0"/>
            </a:br>
            <a:r>
              <a:rPr lang="en-US" dirty="0"/>
              <a:t>update one worksheet </a:t>
            </a:r>
            <a:br>
              <a:rPr lang="en-US" dirty="0"/>
            </a:br>
            <a:r>
              <a:rPr lang="en-US" dirty="0"/>
              <a:t>when another worksheet</a:t>
            </a:r>
            <a:br>
              <a:rPr lang="en-US" dirty="0"/>
            </a:br>
            <a:r>
              <a:rPr lang="en-US" dirty="0"/>
              <a:t>changes and the data is not</a:t>
            </a:r>
            <a:br>
              <a:rPr lang="en-US" dirty="0"/>
            </a:br>
            <a:r>
              <a:rPr lang="en-US" dirty="0"/>
              <a:t>in the same cells, rows, or columns.</a:t>
            </a:r>
          </a:p>
          <a:p>
            <a:r>
              <a:rPr lang="en-US" dirty="0"/>
              <a:t>Compares worksheets.</a:t>
            </a:r>
          </a:p>
          <a:p>
            <a:r>
              <a:rPr lang="en-US" dirty="0"/>
              <a:t>The Function Arguments box has four entries:</a:t>
            </a:r>
          </a:p>
          <a:p>
            <a:pPr lvl="1"/>
            <a:r>
              <a:rPr lang="en-US" dirty="0"/>
              <a:t>The Lookup Value is a cell, row, or column containing the value/data you want to Excel to lookup from another table,</a:t>
            </a:r>
          </a:p>
          <a:p>
            <a:pPr lvl="1"/>
            <a:r>
              <a:rPr lang="en-US" dirty="0"/>
              <a:t>Table array is the list or table from which you want to match your value/data (this can be a cell range or range name),</a:t>
            </a:r>
          </a:p>
          <a:p>
            <a:pPr lvl="1"/>
            <a:r>
              <a:rPr lang="en-US" dirty="0"/>
              <a:t>Col Index </a:t>
            </a:r>
            <a:r>
              <a:rPr lang="en-US" dirty="0" err="1"/>
              <a:t>Num</a:t>
            </a:r>
            <a:r>
              <a:rPr lang="en-US" dirty="0"/>
              <a:t> is the column number containing the data you want to transfer to the other worksheet,</a:t>
            </a:r>
          </a:p>
          <a:p>
            <a:pPr lvl="1"/>
            <a:r>
              <a:rPr lang="en-US" dirty="0"/>
              <a:t>Range lookup – False for an exact match or True/Omitted for a close match.</a:t>
            </a:r>
          </a:p>
        </p:txBody>
      </p:sp>
      <p:pic>
        <p:nvPicPr>
          <p:cNvPr id="3" name="Picture 2" descr="Function Arguments"/>
          <p:cNvPicPr>
            <a:picLocks noChangeAspect="1"/>
          </p:cNvPicPr>
          <p:nvPr/>
        </p:nvPicPr>
        <p:blipFill>
          <a:blip r:embed="rId2"/>
          <a:stretch>
            <a:fillRect/>
          </a:stretch>
        </p:blipFill>
        <p:spPr>
          <a:xfrm>
            <a:off x="7636701" y="1833341"/>
            <a:ext cx="2902002" cy="1609554"/>
          </a:xfrm>
          <a:prstGeom prst="rect">
            <a:avLst/>
          </a:prstGeom>
          <a:effectLst>
            <a:glow rad="101600">
              <a:srgbClr val="006600">
                <a:alpha val="60000"/>
              </a:srgbClr>
            </a:glow>
          </a:effectLst>
        </p:spPr>
      </p:pic>
      <p:sp>
        <p:nvSpPr>
          <p:cNvPr id="4" name="Date Placeholder 3">
            <a:extLst>
              <a:ext uri="{FF2B5EF4-FFF2-40B4-BE49-F238E27FC236}">
                <a16:creationId xmlns:a16="http://schemas.microsoft.com/office/drawing/2014/main" id="{32B34171-BBE2-49E8-B27F-8FC0BD63030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CECEAE6C-3CEF-4BEF-B38B-0B309CE100BF}"/>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7" name="Slide Number Placeholder 6">
            <a:extLst>
              <a:ext uri="{FF2B5EF4-FFF2-40B4-BE49-F238E27FC236}">
                <a16:creationId xmlns:a16="http://schemas.microsoft.com/office/drawing/2014/main" id="{7DB2B66B-BF1D-499D-AFF6-40BF94D7525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7958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1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1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1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additive="base">
                                        <p:cTn id="53" dur="1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1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1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6" dur="1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445" y="194884"/>
            <a:ext cx="8229599" cy="1143000"/>
          </a:xfrm>
        </p:spPr>
        <p:txBody>
          <a:bodyPr/>
          <a:lstStyle/>
          <a:p>
            <a:r>
              <a:rPr lang="en-US" dirty="0"/>
              <a:t>VLOOKUP/HLOOKUP Example</a:t>
            </a:r>
          </a:p>
        </p:txBody>
      </p:sp>
      <p:sp>
        <p:nvSpPr>
          <p:cNvPr id="6" name="Content Placeholder 5"/>
          <p:cNvSpPr>
            <a:spLocks noGrp="1"/>
          </p:cNvSpPr>
          <p:nvPr>
            <p:ph idx="1"/>
          </p:nvPr>
        </p:nvSpPr>
        <p:spPr>
          <a:xfrm>
            <a:off x="149088" y="1411033"/>
            <a:ext cx="9852164" cy="5183584"/>
          </a:xfrm>
        </p:spPr>
        <p:txBody>
          <a:bodyPr>
            <a:normAutofit fontScale="77500" lnSpcReduction="20000"/>
          </a:bodyPr>
          <a:lstStyle/>
          <a:p>
            <a:r>
              <a:rPr lang="en-US" dirty="0"/>
              <a:t>In the sample at right, I am</a:t>
            </a:r>
            <a:br>
              <a:rPr lang="en-US" dirty="0"/>
            </a:br>
            <a:r>
              <a:rPr lang="en-US" dirty="0"/>
              <a:t>looking up product codes</a:t>
            </a:r>
            <a:br>
              <a:rPr lang="en-US" dirty="0"/>
            </a:br>
            <a:r>
              <a:rPr lang="en-US" dirty="0"/>
              <a:t>in column A for my </a:t>
            </a:r>
            <a:br>
              <a:rPr lang="en-US" dirty="0"/>
            </a:br>
            <a:r>
              <a:rPr lang="en-US" dirty="0"/>
              <a:t>Lookup Value.</a:t>
            </a:r>
          </a:p>
          <a:p>
            <a:r>
              <a:rPr lang="en-US" dirty="0"/>
              <a:t>Table Array is a range of cells</a:t>
            </a:r>
            <a:br>
              <a:rPr lang="en-US" dirty="0"/>
            </a:br>
            <a:r>
              <a:rPr lang="en-US" dirty="0"/>
              <a:t>or Range Name </a:t>
            </a:r>
            <a:br>
              <a:rPr lang="en-US" dirty="0"/>
            </a:br>
            <a:r>
              <a:rPr lang="en-US" dirty="0"/>
              <a:t>(usually from another </a:t>
            </a:r>
            <a:br>
              <a:rPr lang="en-US" dirty="0"/>
            </a:br>
            <a:r>
              <a:rPr lang="en-US" dirty="0"/>
              <a:t>worksheet) from which I </a:t>
            </a:r>
            <a:br>
              <a:rPr lang="en-US" dirty="0"/>
            </a:br>
            <a:r>
              <a:rPr lang="en-US" dirty="0"/>
              <a:t>want the data value</a:t>
            </a:r>
            <a:br>
              <a:rPr lang="en-US" dirty="0"/>
            </a:br>
            <a:r>
              <a:rPr lang="en-US" dirty="0"/>
              <a:t>retrieved based on the</a:t>
            </a:r>
            <a:br>
              <a:rPr lang="en-US" dirty="0"/>
            </a:br>
            <a:r>
              <a:rPr lang="en-US" dirty="0"/>
              <a:t>product code in Column A.</a:t>
            </a:r>
          </a:p>
          <a:p>
            <a:r>
              <a:rPr lang="en-US" dirty="0"/>
              <a:t>Column Index number is the column number in the table that I want to transfer the value to my other worksheet in this case column 2.</a:t>
            </a:r>
          </a:p>
          <a:p>
            <a:r>
              <a:rPr lang="en-US" dirty="0"/>
              <a:t>Range Lookup is False for an exact match.</a:t>
            </a:r>
          </a:p>
        </p:txBody>
      </p:sp>
      <p:pic>
        <p:nvPicPr>
          <p:cNvPr id="3" name="Picture 2" descr="Function Arguments"/>
          <p:cNvPicPr>
            <a:picLocks noChangeAspect="1"/>
          </p:cNvPicPr>
          <p:nvPr/>
        </p:nvPicPr>
        <p:blipFill>
          <a:blip r:embed="rId2"/>
          <a:stretch>
            <a:fillRect/>
          </a:stretch>
        </p:blipFill>
        <p:spPr>
          <a:xfrm>
            <a:off x="6685226" y="1411034"/>
            <a:ext cx="3982775" cy="2208989"/>
          </a:xfrm>
          <a:prstGeom prst="rect">
            <a:avLst/>
          </a:prstGeom>
          <a:effectLst>
            <a:glow rad="101600">
              <a:srgbClr val="006600">
                <a:alpha val="60000"/>
              </a:srgbClr>
            </a:glow>
          </a:effectLst>
        </p:spPr>
      </p:pic>
      <p:pic>
        <p:nvPicPr>
          <p:cNvPr id="4" name="Picture 3" descr="Screen Clipping"/>
          <p:cNvPicPr>
            <a:picLocks noChangeAspect="1"/>
          </p:cNvPicPr>
          <p:nvPr/>
        </p:nvPicPr>
        <p:blipFill>
          <a:blip r:embed="rId3"/>
          <a:stretch>
            <a:fillRect/>
          </a:stretch>
        </p:blipFill>
        <p:spPr>
          <a:xfrm>
            <a:off x="6685225" y="3766322"/>
            <a:ext cx="3853170" cy="1129105"/>
          </a:xfrm>
          <a:prstGeom prst="rect">
            <a:avLst/>
          </a:prstGeom>
          <a:effectLst>
            <a:glow rad="101600">
              <a:srgbClr val="006600">
                <a:alpha val="60000"/>
              </a:srgbClr>
            </a:glow>
          </a:effectLst>
        </p:spPr>
      </p:pic>
      <p:sp>
        <p:nvSpPr>
          <p:cNvPr id="5" name="Date Placeholder 4">
            <a:extLst>
              <a:ext uri="{FF2B5EF4-FFF2-40B4-BE49-F238E27FC236}">
                <a16:creationId xmlns:a16="http://schemas.microsoft.com/office/drawing/2014/main" id="{1B3F80D7-B580-4B5D-943C-E1594512F2E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7" name="Footer Placeholder 6">
            <a:extLst>
              <a:ext uri="{FF2B5EF4-FFF2-40B4-BE49-F238E27FC236}">
                <a16:creationId xmlns:a16="http://schemas.microsoft.com/office/drawing/2014/main" id="{AD7DFAE1-F953-41A0-A7E0-8A154C6BEB4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8" name="Slide Number Placeholder 7">
            <a:extLst>
              <a:ext uri="{FF2B5EF4-FFF2-40B4-BE49-F238E27FC236}">
                <a16:creationId xmlns:a16="http://schemas.microsoft.com/office/drawing/2014/main" id="{C4907D63-4FD8-474D-B747-D0862E2977E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586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6">
                                            <p:txEl>
                                              <p:pRg st="2" end="2"/>
                                            </p:txEl>
                                          </p:spTgt>
                                        </p:tgtEl>
                                        <p:attrNameLst>
                                          <p:attrName>ppt_y</p:attrName>
                                        </p:attrNameLst>
                                      </p:cBhvr>
                                      <p:tavLst>
                                        <p:tav tm="0">
                                          <p:val>
                                            <p:strVal val="#ppt_y"/>
                                          </p:val>
                                        </p:tav>
                                        <p:tav tm="100000">
                                          <p:val>
                                            <p:strVal val="#ppt_y"/>
                                          </p:val>
                                        </p:tav>
                                      </p:tavLst>
                                    </p:anim>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additive="base">
                                        <p:cTn id="38" dur="1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11" y="169573"/>
            <a:ext cx="8229599" cy="1143000"/>
          </a:xfrm>
        </p:spPr>
        <p:txBody>
          <a:bodyPr/>
          <a:lstStyle/>
          <a:p>
            <a:r>
              <a:rPr lang="en-US" dirty="0"/>
              <a:t>Functions: IFERROR</a:t>
            </a:r>
          </a:p>
        </p:txBody>
      </p:sp>
      <p:sp>
        <p:nvSpPr>
          <p:cNvPr id="6" name="Content Placeholder 5"/>
          <p:cNvSpPr>
            <a:spLocks noGrp="1"/>
          </p:cNvSpPr>
          <p:nvPr>
            <p:ph idx="1"/>
          </p:nvPr>
        </p:nvSpPr>
        <p:spPr>
          <a:xfrm>
            <a:off x="0" y="1411033"/>
            <a:ext cx="10001251" cy="5183584"/>
          </a:xfrm>
        </p:spPr>
        <p:txBody>
          <a:bodyPr>
            <a:normAutofit/>
          </a:bodyPr>
          <a:lstStyle/>
          <a:p>
            <a:r>
              <a:rPr lang="en-US" dirty="0"/>
              <a:t>Used to replace Excel’s standard error display, i.e. #N/A, #REF.</a:t>
            </a:r>
          </a:p>
          <a:p>
            <a:r>
              <a:rPr lang="en-US" dirty="0"/>
              <a:t>Use Double Quotation Marks for a blank cell or type a note in between the Quotation Mark for an appropriate message to the user.</a:t>
            </a:r>
          </a:p>
          <a:p>
            <a:r>
              <a:rPr lang="en-US" dirty="0"/>
              <a:t>With VLOOKUP replaces #N/A with a blank or message as displayed below.</a:t>
            </a:r>
          </a:p>
        </p:txBody>
      </p:sp>
      <p:pic>
        <p:nvPicPr>
          <p:cNvPr id="3" name="Picture 2" descr="Screen Clipping"/>
          <p:cNvPicPr>
            <a:picLocks noChangeAspect="1"/>
          </p:cNvPicPr>
          <p:nvPr/>
        </p:nvPicPr>
        <p:blipFill>
          <a:blip r:embed="rId2"/>
          <a:stretch>
            <a:fillRect/>
          </a:stretch>
        </p:blipFill>
        <p:spPr>
          <a:xfrm>
            <a:off x="1975286" y="5255360"/>
            <a:ext cx="4421688" cy="383214"/>
          </a:xfrm>
          <a:prstGeom prst="rect">
            <a:avLst/>
          </a:prstGeom>
          <a:effectLst>
            <a:glow rad="101600">
              <a:srgbClr val="006600">
                <a:alpha val="60000"/>
              </a:srgbClr>
            </a:glow>
          </a:effectLst>
        </p:spPr>
      </p:pic>
      <p:pic>
        <p:nvPicPr>
          <p:cNvPr id="4" name="Picture 3" descr="Screen Clipping"/>
          <p:cNvPicPr>
            <a:picLocks noChangeAspect="1"/>
          </p:cNvPicPr>
          <p:nvPr/>
        </p:nvPicPr>
        <p:blipFill>
          <a:blip r:embed="rId3"/>
          <a:stretch>
            <a:fillRect/>
          </a:stretch>
        </p:blipFill>
        <p:spPr>
          <a:xfrm>
            <a:off x="1237783" y="5894426"/>
            <a:ext cx="8072138" cy="444338"/>
          </a:xfrm>
          <a:prstGeom prst="rect">
            <a:avLst/>
          </a:prstGeom>
          <a:effectLst>
            <a:glow rad="101600">
              <a:srgbClr val="006600">
                <a:alpha val="60000"/>
              </a:srgbClr>
            </a:glow>
          </a:effectLst>
        </p:spPr>
      </p:pic>
      <p:sp>
        <p:nvSpPr>
          <p:cNvPr id="5" name="Date Placeholder 4">
            <a:extLst>
              <a:ext uri="{FF2B5EF4-FFF2-40B4-BE49-F238E27FC236}">
                <a16:creationId xmlns:a16="http://schemas.microsoft.com/office/drawing/2014/main" id="{E1EB5229-3554-4B48-B03E-85353C9A282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7" name="Footer Placeholder 6">
            <a:extLst>
              <a:ext uri="{FF2B5EF4-FFF2-40B4-BE49-F238E27FC236}">
                <a16:creationId xmlns:a16="http://schemas.microsoft.com/office/drawing/2014/main" id="{3B3D7FD6-B26E-4445-9D7B-F37E85F85BA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8" name="Slide Number Placeholder 7">
            <a:extLst>
              <a:ext uri="{FF2B5EF4-FFF2-40B4-BE49-F238E27FC236}">
                <a16:creationId xmlns:a16="http://schemas.microsoft.com/office/drawing/2014/main" id="{A4AAB39E-C097-424A-BBAC-638ED472082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408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6">
                                            <p:txEl>
                                              <p:pRg st="2" end="2"/>
                                            </p:txEl>
                                          </p:spTgt>
                                        </p:tgtEl>
                                        <p:attrNameLst>
                                          <p:attrName>ppt_y</p:attrName>
                                        </p:attrNameLst>
                                      </p:cBhvr>
                                      <p:tavLst>
                                        <p:tav tm="0">
                                          <p:val>
                                            <p:strVal val="#ppt_y"/>
                                          </p:val>
                                        </p:tav>
                                        <p:tav tm="100000">
                                          <p:val>
                                            <p:strVal val="#ppt_y"/>
                                          </p:val>
                                        </p:tav>
                                      </p:tavLst>
                                    </p:anim>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20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Sparklines and Map Charts</a:t>
            </a:r>
          </a:p>
        </p:txBody>
      </p:sp>
      <p:sp>
        <p:nvSpPr>
          <p:cNvPr id="3" name="Content Placeholder 2"/>
          <p:cNvSpPr>
            <a:spLocks noGrp="1"/>
          </p:cNvSpPr>
          <p:nvPr>
            <p:ph idx="1"/>
          </p:nvPr>
        </p:nvSpPr>
        <p:spPr>
          <a:xfrm>
            <a:off x="259976" y="1434353"/>
            <a:ext cx="11250706" cy="5181600"/>
          </a:xfrm>
        </p:spPr>
        <p:txBody>
          <a:bodyPr>
            <a:normAutofit/>
          </a:bodyPr>
          <a:lstStyle/>
          <a:p>
            <a:r>
              <a:rPr lang="en-US" dirty="0"/>
              <a:t>Sparklines and Map Charts are in the Insert Tab,</a:t>
            </a:r>
          </a:p>
          <a:p>
            <a:r>
              <a:rPr lang="en-US" dirty="0"/>
              <a:t>Sparklines creates lines, columns, or bars based on the information selected,</a:t>
            </a:r>
          </a:p>
          <a:p>
            <a:r>
              <a:rPr lang="en-US" dirty="0"/>
              <a:t>After selecting your data, Insert Sparkline</a:t>
            </a:r>
            <a:br>
              <a:rPr lang="en-US" dirty="0"/>
            </a:br>
            <a:r>
              <a:rPr lang="en-US" dirty="0"/>
              <a:t>asks for cells to use for your sparkline and the Sparkline Tools and Design tab offers many options for your sparkline. </a:t>
            </a:r>
          </a:p>
          <a:p>
            <a:r>
              <a:rPr lang="en-US" dirty="0"/>
              <a:t>Map Charts are charts based on country/region, state/province and other demographics. </a:t>
            </a:r>
          </a:p>
          <a:p>
            <a:endParaRPr lang="en-US" dirty="0"/>
          </a:p>
          <a:p>
            <a:pPr marL="457200" lvl="1" indent="0">
              <a:buNone/>
            </a:pPr>
            <a:endParaRPr lang="en-US" dirty="0"/>
          </a:p>
        </p:txBody>
      </p:sp>
      <p:pic>
        <p:nvPicPr>
          <p:cNvPr id="5" name="Picture 4">
            <a:extLst>
              <a:ext uri="{FF2B5EF4-FFF2-40B4-BE49-F238E27FC236}">
                <a16:creationId xmlns:a16="http://schemas.microsoft.com/office/drawing/2014/main" id="{2AE7CB8C-8370-4ED0-82C7-4CA3208B1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388" y="2611641"/>
            <a:ext cx="2943636" cy="1038370"/>
          </a:xfrm>
          <a:prstGeom prst="rect">
            <a:avLst/>
          </a:prstGeom>
          <a:effectLst>
            <a:glow rad="101600">
              <a:srgbClr val="006600">
                <a:alpha val="60000"/>
              </a:srgbClr>
            </a:glow>
          </a:effectLst>
        </p:spPr>
      </p:pic>
      <p:sp>
        <p:nvSpPr>
          <p:cNvPr id="6" name="Date Placeholder 5">
            <a:extLst>
              <a:ext uri="{FF2B5EF4-FFF2-40B4-BE49-F238E27FC236}">
                <a16:creationId xmlns:a16="http://schemas.microsoft.com/office/drawing/2014/main" id="{B5C29608-5FE6-408A-BB3F-BDD9C96955A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7" name="Footer Placeholder 6">
            <a:extLst>
              <a:ext uri="{FF2B5EF4-FFF2-40B4-BE49-F238E27FC236}">
                <a16:creationId xmlns:a16="http://schemas.microsoft.com/office/drawing/2014/main" id="{9858590B-2D5D-455C-B18A-AF0926EB389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8" name="Slide Number Placeholder 7">
            <a:extLst>
              <a:ext uri="{FF2B5EF4-FFF2-40B4-BE49-F238E27FC236}">
                <a16:creationId xmlns:a16="http://schemas.microsoft.com/office/drawing/2014/main" id="{EB0006A3-354E-44A8-8DEC-15CF53C265F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6546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 presetClass="entr" presetSubtype="3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ou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noChangeArrowheads="1"/>
          </p:cNvSpPr>
          <p:nvPr>
            <p:ph type="title"/>
          </p:nvPr>
        </p:nvSpPr>
        <p:spPr>
          <a:xfrm>
            <a:off x="2057401" y="177407"/>
            <a:ext cx="8229599" cy="1143000"/>
          </a:xfrm>
          <a:noFill/>
        </p:spPr>
        <p:txBody>
          <a:bodyPr anchor="b"/>
          <a:lstStyle/>
          <a:p>
            <a:r>
              <a:rPr lang="en-US" dirty="0"/>
              <a:t>Thank you!</a:t>
            </a:r>
          </a:p>
        </p:txBody>
      </p:sp>
      <p:pic>
        <p:nvPicPr>
          <p:cNvPr id="9" name="Shape 133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19640" y="2037389"/>
            <a:ext cx="2433571" cy="3602794"/>
          </a:xfrm>
          <a:noFill/>
          <a:effectLst>
            <a:glow rad="139700">
              <a:schemeClr val="accent1">
                <a:satMod val="175000"/>
                <a:alpha val="40000"/>
              </a:schemeClr>
            </a:glow>
          </a:effectLst>
        </p:spPr>
      </p:pic>
      <p:sp>
        <p:nvSpPr>
          <p:cNvPr id="13315" name="Content Placeholder 13314"/>
          <p:cNvSpPr>
            <a:spLocks noGrp="1" noChangeArrowheads="1"/>
          </p:cNvSpPr>
          <p:nvPr>
            <p:ph sz="half" idx="2"/>
          </p:nvPr>
        </p:nvSpPr>
        <p:spPr>
          <a:xfrm>
            <a:off x="5357192" y="1533525"/>
            <a:ext cx="6023112" cy="4857750"/>
          </a:xfrm>
        </p:spPr>
        <p:txBody>
          <a:bodyPr rtlCol="0">
            <a:normAutofit fontScale="85000" lnSpcReduction="10000"/>
          </a:bodyPr>
          <a:lstStyle/>
          <a:p>
            <a:pPr>
              <a:lnSpc>
                <a:spcPct val="150000"/>
              </a:lnSpc>
              <a:buClr>
                <a:schemeClr val="bg2">
                  <a:lumMod val="25000"/>
                </a:schemeClr>
              </a:buClr>
              <a:defRPr/>
            </a:pPr>
            <a:r>
              <a:rPr lang="en-US" dirty="0"/>
              <a:t>Love my accountant, Lynn, Goddess of my Numbers,</a:t>
            </a:r>
          </a:p>
          <a:p>
            <a:pPr>
              <a:lnSpc>
                <a:spcPct val="150000"/>
              </a:lnSpc>
              <a:buClr>
                <a:schemeClr val="bg2">
                  <a:lumMod val="25000"/>
                </a:schemeClr>
              </a:buClr>
              <a:defRPr/>
            </a:pPr>
            <a:r>
              <a:rPr lang="en-US" dirty="0"/>
              <a:t>Thank you –everyone! You are the best.</a:t>
            </a:r>
          </a:p>
          <a:p>
            <a:pPr>
              <a:lnSpc>
                <a:spcPct val="150000"/>
              </a:lnSpc>
              <a:buClr>
                <a:schemeClr val="bg2">
                  <a:lumMod val="25000"/>
                </a:schemeClr>
              </a:buClr>
              <a:defRPr/>
            </a:pPr>
            <a:r>
              <a:rPr lang="en-US" dirty="0"/>
              <a:t>OK – One Unabashed, shameless, self-promotion slide!</a:t>
            </a:r>
          </a:p>
          <a:p>
            <a:pPr>
              <a:lnSpc>
                <a:spcPct val="150000"/>
              </a:lnSpc>
              <a:buClr>
                <a:schemeClr val="bg2">
                  <a:lumMod val="25000"/>
                </a:schemeClr>
              </a:buClr>
              <a:defRPr/>
            </a:pPr>
            <a:r>
              <a:rPr lang="en-US" dirty="0"/>
              <a:t>I appreciate you and the work you do.</a:t>
            </a:r>
          </a:p>
          <a:p>
            <a:pPr>
              <a:lnSpc>
                <a:spcPct val="150000"/>
              </a:lnSpc>
              <a:buClr>
                <a:schemeClr val="bg2">
                  <a:lumMod val="25000"/>
                </a:schemeClr>
              </a:buClr>
              <a:defRPr/>
            </a:pPr>
            <a:r>
              <a:rPr lang="en-US" dirty="0"/>
              <a:t>gregcreech.biz or gregcreech.com</a:t>
            </a:r>
          </a:p>
          <a:p>
            <a:pPr>
              <a:lnSpc>
                <a:spcPct val="150000"/>
              </a:lnSpc>
              <a:buClr>
                <a:schemeClr val="bg2">
                  <a:lumMod val="25000"/>
                </a:schemeClr>
              </a:buClr>
              <a:defRPr/>
            </a:pPr>
            <a:r>
              <a:rPr lang="en-US" dirty="0"/>
              <a:t>Thanks for our time!</a:t>
            </a:r>
          </a:p>
        </p:txBody>
      </p:sp>
      <p:sp>
        <p:nvSpPr>
          <p:cNvPr id="2" name="Date Placeholder 1">
            <a:extLst>
              <a:ext uri="{FF2B5EF4-FFF2-40B4-BE49-F238E27FC236}">
                <a16:creationId xmlns:a16="http://schemas.microsoft.com/office/drawing/2014/main" id="{97E7286F-AF2B-48BD-B200-AD9C732BFD6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3" name="Footer Placeholder 2">
            <a:extLst>
              <a:ext uri="{FF2B5EF4-FFF2-40B4-BE49-F238E27FC236}">
                <a16:creationId xmlns:a16="http://schemas.microsoft.com/office/drawing/2014/main" id="{3759F2EB-00DB-491B-8BE2-3FFB5614240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4" name="Slide Number Placeholder 3">
            <a:extLst>
              <a:ext uri="{FF2B5EF4-FFF2-40B4-BE49-F238E27FC236}">
                <a16:creationId xmlns:a16="http://schemas.microsoft.com/office/drawing/2014/main" id="{1ED45321-E49B-4B4F-B39C-C089130DA58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731761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2000" fill="hold"/>
                                        <p:tgtEl>
                                          <p:spTgt spid="13314"/>
                                        </p:tgtEl>
                                        <p:attrNameLst>
                                          <p:attrName>ppt_w</p:attrName>
                                        </p:attrNameLst>
                                      </p:cBhvr>
                                      <p:tavLst>
                                        <p:tav tm="0">
                                          <p:val>
                                            <p:fltVal val="0"/>
                                          </p:val>
                                        </p:tav>
                                        <p:tav tm="100000">
                                          <p:val>
                                            <p:strVal val="#ppt_w"/>
                                          </p:val>
                                        </p:tav>
                                      </p:tavLst>
                                    </p:anim>
                                    <p:anim calcmode="lin" valueType="num">
                                      <p:cBhvr>
                                        <p:cTn id="8" dur="2000" fill="hold"/>
                                        <p:tgtEl>
                                          <p:spTgt spid="13314"/>
                                        </p:tgtEl>
                                        <p:attrNameLst>
                                          <p:attrName>ppt_h</p:attrName>
                                        </p:attrNameLst>
                                      </p:cBhvr>
                                      <p:tavLst>
                                        <p:tav tm="0">
                                          <p:val>
                                            <p:fltVal val="0"/>
                                          </p:val>
                                        </p:tav>
                                        <p:tav tm="100000">
                                          <p:val>
                                            <p:strVal val="#ppt_h"/>
                                          </p:val>
                                        </p:tav>
                                      </p:tavLst>
                                    </p:anim>
                                    <p:anim calcmode="lin" valueType="num">
                                      <p:cBhvr>
                                        <p:cTn id="9" dur="2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600"/>
                            </p:stCondLst>
                            <p:childTnLst>
                              <p:par>
                                <p:cTn id="12" presetID="47" presetClass="entr" presetSubtype="0" fill="hold" grpId="0" nodeType="afterEffect">
                                  <p:stCondLst>
                                    <p:cond delay="100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2000"/>
                                        <p:tgtEl>
                                          <p:spTgt spid="13315">
                                            <p:txEl>
                                              <p:pRg st="0" end="0"/>
                                            </p:txEl>
                                          </p:spTgt>
                                        </p:tgtEl>
                                      </p:cBhvr>
                                    </p:animEffect>
                                    <p:anim calcmode="lin" valueType="num">
                                      <p:cBhvr>
                                        <p:cTn id="15" dur="2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1000"/>
                                  </p:stCondLst>
                                  <p:childTnLst>
                                    <p:set>
                                      <p:cBhvr>
                                        <p:cTn id="20" dur="1" fill="hold">
                                          <p:stCondLst>
                                            <p:cond delay="0"/>
                                          </p:stCondLst>
                                        </p:cTn>
                                        <p:tgtEl>
                                          <p:spTgt spid="13315">
                                            <p:txEl>
                                              <p:pRg st="1" end="1"/>
                                            </p:txEl>
                                          </p:spTgt>
                                        </p:tgtEl>
                                        <p:attrNameLst>
                                          <p:attrName>style.visibility</p:attrName>
                                        </p:attrNameLst>
                                      </p:cBhvr>
                                      <p:to>
                                        <p:strVal val="visible"/>
                                      </p:to>
                                    </p:set>
                                    <p:animEffect transition="in" filter="fade">
                                      <p:cBhvr>
                                        <p:cTn id="21" dur="2000"/>
                                        <p:tgtEl>
                                          <p:spTgt spid="13315">
                                            <p:txEl>
                                              <p:pRg st="1" end="1"/>
                                            </p:txEl>
                                          </p:spTgt>
                                        </p:tgtEl>
                                      </p:cBhvr>
                                    </p:animEffect>
                                    <p:anim calcmode="lin" valueType="num">
                                      <p:cBhvr>
                                        <p:cTn id="22" dur="2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3" dur="2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100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fade">
                                      <p:cBhvr>
                                        <p:cTn id="27" dur="2000"/>
                                        <p:tgtEl>
                                          <p:spTgt spid="13315">
                                            <p:txEl>
                                              <p:pRg st="2" end="2"/>
                                            </p:txEl>
                                          </p:spTgt>
                                        </p:tgtEl>
                                      </p:cBhvr>
                                    </p:animEffect>
                                    <p:anim calcmode="lin" valueType="num">
                                      <p:cBhvr>
                                        <p:cTn id="28" dur="2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9" dur="2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6000"/>
                            </p:stCondLst>
                            <p:childTnLst>
                              <p:par>
                                <p:cTn id="31" presetID="47"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ppt_x</p:attrName>
                                        </p:attrNameLst>
                                      </p:cBhvr>
                                      <p:tavLst>
                                        <p:tav tm="0">
                                          <p:val>
                                            <p:strVal val="#ppt_x"/>
                                          </p:val>
                                        </p:tav>
                                        <p:tav tm="100000">
                                          <p:val>
                                            <p:strVal val="#ppt_x"/>
                                          </p:val>
                                        </p:tav>
                                      </p:tavLst>
                                    </p:anim>
                                    <p:anim calcmode="lin" valueType="num">
                                      <p:cBhvr>
                                        <p:cTn id="35" dur="2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7" presetClass="entr" presetSubtype="0" fill="hold" grpId="0" nodeType="afterEffect">
                                  <p:stCondLst>
                                    <p:cond delay="1000"/>
                                  </p:stCondLst>
                                  <p:childTnLst>
                                    <p:set>
                                      <p:cBhvr>
                                        <p:cTn id="38" dur="1" fill="hold">
                                          <p:stCondLst>
                                            <p:cond delay="0"/>
                                          </p:stCondLst>
                                        </p:cTn>
                                        <p:tgtEl>
                                          <p:spTgt spid="13315">
                                            <p:txEl>
                                              <p:pRg st="3" end="3"/>
                                            </p:txEl>
                                          </p:spTgt>
                                        </p:tgtEl>
                                        <p:attrNameLst>
                                          <p:attrName>style.visibility</p:attrName>
                                        </p:attrNameLst>
                                      </p:cBhvr>
                                      <p:to>
                                        <p:strVal val="visible"/>
                                      </p:to>
                                    </p:set>
                                    <p:animEffect transition="in" filter="fade">
                                      <p:cBhvr>
                                        <p:cTn id="39" dur="2000"/>
                                        <p:tgtEl>
                                          <p:spTgt spid="13315">
                                            <p:txEl>
                                              <p:pRg st="3" end="3"/>
                                            </p:txEl>
                                          </p:spTgt>
                                        </p:tgtEl>
                                      </p:cBhvr>
                                    </p:animEffect>
                                    <p:anim calcmode="lin" valueType="num">
                                      <p:cBhvr>
                                        <p:cTn id="40" dur="2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1" dur="2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1000"/>
                            </p:stCondLst>
                            <p:childTnLst>
                              <p:par>
                                <p:cTn id="43" presetID="47" presetClass="entr" presetSubtype="0" fill="hold" grpId="0" nodeType="afterEffect">
                                  <p:stCondLst>
                                    <p:cond delay="1000"/>
                                  </p:stCondLst>
                                  <p:childTnLst>
                                    <p:set>
                                      <p:cBhvr>
                                        <p:cTn id="44" dur="1" fill="hold">
                                          <p:stCondLst>
                                            <p:cond delay="0"/>
                                          </p:stCondLst>
                                        </p:cTn>
                                        <p:tgtEl>
                                          <p:spTgt spid="13315">
                                            <p:txEl>
                                              <p:pRg st="4" end="4"/>
                                            </p:txEl>
                                          </p:spTgt>
                                        </p:tgtEl>
                                        <p:attrNameLst>
                                          <p:attrName>style.visibility</p:attrName>
                                        </p:attrNameLst>
                                      </p:cBhvr>
                                      <p:to>
                                        <p:strVal val="visible"/>
                                      </p:to>
                                    </p:set>
                                    <p:animEffect transition="in" filter="fade">
                                      <p:cBhvr>
                                        <p:cTn id="45" dur="2000"/>
                                        <p:tgtEl>
                                          <p:spTgt spid="13315">
                                            <p:txEl>
                                              <p:pRg st="4" end="4"/>
                                            </p:txEl>
                                          </p:spTgt>
                                        </p:tgtEl>
                                      </p:cBhvr>
                                    </p:animEffect>
                                    <p:anim calcmode="lin" valueType="num">
                                      <p:cBhvr>
                                        <p:cTn id="46" dur="2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7" dur="2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14000"/>
                            </p:stCondLst>
                            <p:childTnLst>
                              <p:par>
                                <p:cTn id="49" presetID="47" presetClass="entr" presetSubtype="0" fill="hold" grpId="0" nodeType="afterEffect">
                                  <p:stCondLst>
                                    <p:cond delay="1000"/>
                                  </p:stCondLst>
                                  <p:childTnLst>
                                    <p:set>
                                      <p:cBhvr>
                                        <p:cTn id="50" dur="1" fill="hold">
                                          <p:stCondLst>
                                            <p:cond delay="0"/>
                                          </p:stCondLst>
                                        </p:cTn>
                                        <p:tgtEl>
                                          <p:spTgt spid="13315">
                                            <p:txEl>
                                              <p:pRg st="5" end="5"/>
                                            </p:txEl>
                                          </p:spTgt>
                                        </p:tgtEl>
                                        <p:attrNameLst>
                                          <p:attrName>style.visibility</p:attrName>
                                        </p:attrNameLst>
                                      </p:cBhvr>
                                      <p:to>
                                        <p:strVal val="visible"/>
                                      </p:to>
                                    </p:set>
                                    <p:animEffect transition="in" filter="fade">
                                      <p:cBhvr>
                                        <p:cTn id="51" dur="2000"/>
                                        <p:tgtEl>
                                          <p:spTgt spid="13315">
                                            <p:txEl>
                                              <p:pRg st="5" end="5"/>
                                            </p:txEl>
                                          </p:spTgt>
                                        </p:tgtEl>
                                      </p:cBhvr>
                                    </p:animEffect>
                                    <p:anim calcmode="lin" valueType="num">
                                      <p:cBhvr>
                                        <p:cTn id="52" dur="2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53" dur="2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Data Tables</a:t>
            </a:r>
          </a:p>
        </p:txBody>
      </p:sp>
      <p:sp>
        <p:nvSpPr>
          <p:cNvPr id="3" name="Content Placeholder 2"/>
          <p:cNvSpPr>
            <a:spLocks noGrp="1"/>
          </p:cNvSpPr>
          <p:nvPr>
            <p:ph idx="1"/>
          </p:nvPr>
        </p:nvSpPr>
        <p:spPr>
          <a:xfrm>
            <a:off x="259976" y="1434353"/>
            <a:ext cx="11250706" cy="5181600"/>
          </a:xfrm>
        </p:spPr>
        <p:txBody>
          <a:bodyPr>
            <a:normAutofit/>
          </a:bodyPr>
          <a:lstStyle/>
          <a:p>
            <a:r>
              <a:rPr lang="en-US" dirty="0"/>
              <a:t>Creating a Data Table – Best Practices</a:t>
            </a:r>
          </a:p>
          <a:p>
            <a:pPr marL="971550" lvl="1" indent="-514350">
              <a:buAutoNum type="arabicPeriod"/>
            </a:pPr>
            <a:r>
              <a:rPr lang="en-US" dirty="0"/>
              <a:t>One row and only one row are your field names or column headings, usually row 1,</a:t>
            </a:r>
          </a:p>
          <a:p>
            <a:pPr marL="971550" lvl="1" indent="-514350">
              <a:buFont typeface="Wingdings" pitchFamily="2" charset="2"/>
              <a:buAutoNum type="arabicPeriod"/>
            </a:pPr>
            <a:r>
              <a:rPr lang="en-US" dirty="0"/>
              <a:t>No blank rows or columns in the table,</a:t>
            </a:r>
          </a:p>
          <a:p>
            <a:pPr marL="971550" lvl="1" indent="-514350">
              <a:buAutoNum type="arabicPeriod"/>
            </a:pPr>
            <a:r>
              <a:rPr lang="en-US" dirty="0"/>
              <a:t>Separate your data table form other areas of your worksheet with a blank row(s) and/or a blank column(s),</a:t>
            </a:r>
          </a:p>
          <a:p>
            <a:pPr marL="971550" lvl="1" indent="-514350">
              <a:buAutoNum type="arabicPeriod"/>
            </a:pPr>
            <a:r>
              <a:rPr lang="en-US" dirty="0"/>
              <a:t>Use only text for field names and column headings,</a:t>
            </a:r>
          </a:p>
          <a:p>
            <a:pPr marL="971550" lvl="1" indent="-514350">
              <a:buAutoNum type="arabicPeriod"/>
            </a:pPr>
            <a:r>
              <a:rPr lang="en-US" dirty="0"/>
              <a:t>Avoid blank/empty cells especially in the first and last columns.</a:t>
            </a:r>
          </a:p>
          <a:p>
            <a:pPr marL="971550" lvl="1" indent="-514350">
              <a:buAutoNum type="arabicPeriod"/>
            </a:pPr>
            <a:endParaRPr lang="en-US" dirty="0"/>
          </a:p>
        </p:txBody>
      </p:sp>
      <p:sp>
        <p:nvSpPr>
          <p:cNvPr id="4" name="Date Placeholder 3">
            <a:extLst>
              <a:ext uri="{FF2B5EF4-FFF2-40B4-BE49-F238E27FC236}">
                <a16:creationId xmlns:a16="http://schemas.microsoft.com/office/drawing/2014/main" id="{B21B03A1-24EE-4504-BA88-E2D71D6524CB}"/>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CD53DEDA-2FE7-422D-A573-42FC515833B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6" name="Slide Number Placeholder 5">
            <a:extLst>
              <a:ext uri="{FF2B5EF4-FFF2-40B4-BE49-F238E27FC236}">
                <a16:creationId xmlns:a16="http://schemas.microsoft.com/office/drawing/2014/main" id="{B95488B1-2976-4968-9451-DA58BE0AA4D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57868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Slicers</a:t>
            </a:r>
          </a:p>
        </p:txBody>
      </p:sp>
      <p:sp>
        <p:nvSpPr>
          <p:cNvPr id="3" name="Content Placeholder 2"/>
          <p:cNvSpPr>
            <a:spLocks noGrp="1"/>
          </p:cNvSpPr>
          <p:nvPr>
            <p:ph idx="1"/>
          </p:nvPr>
        </p:nvSpPr>
        <p:spPr>
          <a:xfrm>
            <a:off x="259976" y="1434353"/>
            <a:ext cx="11250706" cy="5181600"/>
          </a:xfrm>
        </p:spPr>
        <p:txBody>
          <a:bodyPr>
            <a:normAutofit lnSpcReduction="10000"/>
          </a:bodyPr>
          <a:lstStyle/>
          <a:p>
            <a:r>
              <a:rPr lang="en-US" dirty="0"/>
              <a:t>Slicers are part of PivotTables and Format As Table,</a:t>
            </a:r>
          </a:p>
          <a:p>
            <a:r>
              <a:rPr lang="en-US" dirty="0"/>
              <a:t>Filters data interactively and more visually than traditional filtering menus and check boxes. </a:t>
            </a:r>
          </a:p>
          <a:p>
            <a:r>
              <a:rPr lang="en-US" dirty="0"/>
              <a:t>Use </a:t>
            </a:r>
            <a:r>
              <a:rPr lang="en-US" dirty="0" err="1"/>
              <a:t>CTRL+Click</a:t>
            </a:r>
            <a:r>
              <a:rPr lang="en-US" dirty="0"/>
              <a:t> to select items that are not</a:t>
            </a:r>
            <a:br>
              <a:rPr lang="en-US" dirty="0"/>
            </a:br>
            <a:r>
              <a:rPr lang="en-US" dirty="0"/>
              <a:t>continuous and Shift Click to select items</a:t>
            </a:r>
            <a:br>
              <a:rPr lang="en-US" dirty="0"/>
            </a:br>
            <a:r>
              <a:rPr lang="en-US" dirty="0"/>
              <a:t>that are continuous,</a:t>
            </a:r>
          </a:p>
          <a:p>
            <a:r>
              <a:rPr lang="en-US" dirty="0"/>
              <a:t>When you select one item</a:t>
            </a:r>
            <a:br>
              <a:rPr lang="en-US" dirty="0"/>
            </a:br>
            <a:r>
              <a:rPr lang="en-US" dirty="0"/>
              <a:t>in a slicer the other slicer</a:t>
            </a:r>
            <a:br>
              <a:rPr lang="en-US" dirty="0"/>
            </a:br>
            <a:r>
              <a:rPr lang="en-US" dirty="0"/>
              <a:t>displays the information</a:t>
            </a:r>
            <a:br>
              <a:rPr lang="en-US" dirty="0"/>
            </a:br>
            <a:r>
              <a:rPr lang="en-US" dirty="0"/>
              <a:t>that meets the criteria. </a:t>
            </a:r>
          </a:p>
          <a:p>
            <a:endParaRPr lang="en-US" dirty="0"/>
          </a:p>
          <a:p>
            <a:pPr marL="457200" lvl="1" indent="0">
              <a:buNone/>
            </a:pPr>
            <a:endParaRPr lang="en-US" dirty="0"/>
          </a:p>
        </p:txBody>
      </p:sp>
      <p:pic>
        <p:nvPicPr>
          <p:cNvPr id="4" name="Picture 3">
            <a:extLst>
              <a:ext uri="{FF2B5EF4-FFF2-40B4-BE49-F238E27FC236}">
                <a16:creationId xmlns:a16="http://schemas.microsoft.com/office/drawing/2014/main" id="{6FAD2F83-E20F-4140-8CF4-DDD25C88E1CD}"/>
              </a:ext>
            </a:extLst>
          </p:cNvPr>
          <p:cNvPicPr>
            <a:picLocks noChangeAspect="1"/>
          </p:cNvPicPr>
          <p:nvPr/>
        </p:nvPicPr>
        <p:blipFill rotWithShape="1">
          <a:blip r:embed="rId2"/>
          <a:srcRect l="12500" t="5797" r="73037" b="61594"/>
          <a:stretch/>
        </p:blipFill>
        <p:spPr>
          <a:xfrm>
            <a:off x="10345075" y="1311965"/>
            <a:ext cx="1586949" cy="2236306"/>
          </a:xfrm>
          <a:prstGeom prst="rect">
            <a:avLst/>
          </a:prstGeom>
          <a:effectLst>
            <a:glow rad="101600">
              <a:srgbClr val="006600">
                <a:alpha val="60000"/>
              </a:srgbClr>
            </a:glow>
          </a:effectLst>
        </p:spPr>
      </p:pic>
      <p:pic>
        <p:nvPicPr>
          <p:cNvPr id="6" name="Picture 5">
            <a:extLst>
              <a:ext uri="{FF2B5EF4-FFF2-40B4-BE49-F238E27FC236}">
                <a16:creationId xmlns:a16="http://schemas.microsoft.com/office/drawing/2014/main" id="{60B16D53-D2FE-4A60-B872-2AA2EC9F5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261" y="4061939"/>
            <a:ext cx="6193241" cy="2236306"/>
          </a:xfrm>
          <a:prstGeom prst="rect">
            <a:avLst/>
          </a:prstGeom>
          <a:effectLst>
            <a:glow rad="101600">
              <a:srgbClr val="006600">
                <a:alpha val="60000"/>
              </a:srgbClr>
            </a:glow>
          </a:effectLst>
        </p:spPr>
      </p:pic>
      <p:sp>
        <p:nvSpPr>
          <p:cNvPr id="7" name="Date Placeholder 6">
            <a:extLst>
              <a:ext uri="{FF2B5EF4-FFF2-40B4-BE49-F238E27FC236}">
                <a16:creationId xmlns:a16="http://schemas.microsoft.com/office/drawing/2014/main" id="{369B377D-9B80-4B6E-A238-DAFB69CC910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8" name="Footer Placeholder 7">
            <a:extLst>
              <a:ext uri="{FF2B5EF4-FFF2-40B4-BE49-F238E27FC236}">
                <a16:creationId xmlns:a16="http://schemas.microsoft.com/office/drawing/2014/main" id="{593B70BD-6604-4A26-908D-B7127B163E8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9" name="Slide Number Placeholder 8">
            <a:extLst>
              <a:ext uri="{FF2B5EF4-FFF2-40B4-BE49-F238E27FC236}">
                <a16:creationId xmlns:a16="http://schemas.microsoft.com/office/drawing/2014/main" id="{4E7B3DF6-62E4-4F1A-B0A3-F11585416AF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9226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4" presetClass="entr" presetSubtype="32"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out)">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55435"/>
            <a:ext cx="8229599" cy="840364"/>
          </a:xfrm>
        </p:spPr>
        <p:txBody>
          <a:bodyPr/>
          <a:lstStyle/>
          <a:p>
            <a:r>
              <a:rPr lang="en-US" dirty="0"/>
              <a:t>Name Box and Name Manager</a:t>
            </a:r>
          </a:p>
        </p:txBody>
      </p:sp>
      <p:sp>
        <p:nvSpPr>
          <p:cNvPr id="3" name="Content Placeholder 2"/>
          <p:cNvSpPr>
            <a:spLocks noGrp="1"/>
          </p:cNvSpPr>
          <p:nvPr>
            <p:ph idx="1"/>
          </p:nvPr>
        </p:nvSpPr>
        <p:spPr>
          <a:xfrm>
            <a:off x="179294" y="1398494"/>
            <a:ext cx="10667999" cy="5253318"/>
          </a:xfrm>
        </p:spPr>
        <p:txBody>
          <a:bodyPr>
            <a:normAutofit fontScale="85000" lnSpcReduction="20000"/>
          </a:bodyPr>
          <a:lstStyle/>
          <a:p>
            <a:r>
              <a:rPr lang="en-US" dirty="0"/>
              <a:t>The Name Box is adjacent to the</a:t>
            </a:r>
            <a:br>
              <a:rPr lang="en-US" dirty="0"/>
            </a:br>
            <a:r>
              <a:rPr lang="en-US" dirty="0"/>
              <a:t>Formula bar. </a:t>
            </a:r>
            <a:r>
              <a:rPr lang="en-US" dirty="0" err="1"/>
              <a:t>JanOrders</a:t>
            </a:r>
            <a:r>
              <a:rPr lang="en-US" dirty="0"/>
              <a:t> displays here.</a:t>
            </a:r>
            <a:br>
              <a:rPr lang="en-US" dirty="0"/>
            </a:br>
            <a:r>
              <a:rPr lang="en-US" dirty="0" err="1"/>
              <a:t>JanOrders</a:t>
            </a:r>
            <a:r>
              <a:rPr lang="en-US" dirty="0"/>
              <a:t> is a table that tracks orders and products.</a:t>
            </a:r>
          </a:p>
          <a:p>
            <a:r>
              <a:rPr lang="en-US" dirty="0"/>
              <a:t>The Name Manager is in the Formulas tab and the Defined Names Group.</a:t>
            </a:r>
          </a:p>
          <a:p>
            <a:r>
              <a:rPr lang="en-US" dirty="0"/>
              <a:t>Advantages of the Name Box/Name Manager:</a:t>
            </a:r>
          </a:p>
          <a:p>
            <a:pPr lvl="1"/>
            <a:r>
              <a:rPr lang="en-US" dirty="0"/>
              <a:t>Selection and Navigation,</a:t>
            </a:r>
          </a:p>
          <a:p>
            <a:pPr lvl="1"/>
            <a:r>
              <a:rPr lang="en-US" dirty="0"/>
              <a:t>Names cells, areas, and tables with an English word,</a:t>
            </a:r>
          </a:p>
          <a:p>
            <a:pPr lvl="1"/>
            <a:r>
              <a:rPr lang="en-US" dirty="0"/>
              <a:t>Absolute Reference,</a:t>
            </a:r>
          </a:p>
          <a:p>
            <a:pPr lvl="1"/>
            <a:r>
              <a:rPr lang="en-US" dirty="0"/>
              <a:t>Use in formulas and functions.</a:t>
            </a:r>
          </a:p>
          <a:p>
            <a:r>
              <a:rPr lang="en-US" dirty="0"/>
              <a:t>Gotcha’s:</a:t>
            </a:r>
          </a:p>
          <a:p>
            <a:pPr lvl="1"/>
            <a:r>
              <a:rPr lang="en-US" dirty="0"/>
              <a:t>No Spaces in names – avoid text and numbers together,</a:t>
            </a:r>
          </a:p>
          <a:p>
            <a:pPr lvl="1"/>
            <a:r>
              <a:rPr lang="en-US" dirty="0"/>
              <a:t>Must press enter in the Name box for Excel to accept your name.</a:t>
            </a:r>
          </a:p>
        </p:txBody>
      </p:sp>
      <p:pic>
        <p:nvPicPr>
          <p:cNvPr id="4" name="Picture 3" descr="Screen Clipping"/>
          <p:cNvPicPr>
            <a:picLocks noChangeAspect="1"/>
          </p:cNvPicPr>
          <p:nvPr/>
        </p:nvPicPr>
        <p:blipFill>
          <a:blip r:embed="rId2"/>
          <a:stretch>
            <a:fillRect/>
          </a:stretch>
        </p:blipFill>
        <p:spPr>
          <a:xfrm>
            <a:off x="8765682" y="1553135"/>
            <a:ext cx="2890236" cy="666062"/>
          </a:xfrm>
          <a:prstGeom prst="rect">
            <a:avLst/>
          </a:prstGeom>
          <a:effectLst>
            <a:glow rad="101600">
              <a:srgbClr val="006600">
                <a:alpha val="60000"/>
              </a:srgbClr>
            </a:glow>
          </a:effectLst>
        </p:spPr>
      </p:pic>
      <p:sp>
        <p:nvSpPr>
          <p:cNvPr id="5" name="Date Placeholder 4">
            <a:extLst>
              <a:ext uri="{FF2B5EF4-FFF2-40B4-BE49-F238E27FC236}">
                <a16:creationId xmlns:a16="http://schemas.microsoft.com/office/drawing/2014/main" id="{4EF22D1E-D6B8-431E-B603-06921FF522B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a:extLst>
              <a:ext uri="{FF2B5EF4-FFF2-40B4-BE49-F238E27FC236}">
                <a16:creationId xmlns:a16="http://schemas.microsoft.com/office/drawing/2014/main" id="{AC1D2B04-95AB-47A9-862A-1908BC5ADFEF}"/>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7" name="Slide Number Placeholder 6">
            <a:extLst>
              <a:ext uri="{FF2B5EF4-FFF2-40B4-BE49-F238E27FC236}">
                <a16:creationId xmlns:a16="http://schemas.microsoft.com/office/drawing/2014/main" id="{A7A12AE8-E7D4-4E60-8632-7E1BC891E2A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4306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ou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6"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1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2" dur="1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145191"/>
            <a:ext cx="8229599" cy="1143000"/>
          </a:xfrm>
        </p:spPr>
        <p:txBody>
          <a:bodyPr/>
          <a:lstStyle/>
          <a:p>
            <a:r>
              <a:rPr lang="en-US" dirty="0"/>
              <a:t>Scenario Manager</a:t>
            </a:r>
          </a:p>
        </p:txBody>
      </p:sp>
      <p:sp>
        <p:nvSpPr>
          <p:cNvPr id="3" name="Content Placeholder 2"/>
          <p:cNvSpPr>
            <a:spLocks noGrp="1"/>
          </p:cNvSpPr>
          <p:nvPr>
            <p:ph idx="1"/>
          </p:nvPr>
        </p:nvSpPr>
        <p:spPr>
          <a:xfrm>
            <a:off x="1" y="1362075"/>
            <a:ext cx="11604396" cy="5276850"/>
          </a:xfrm>
        </p:spPr>
        <p:txBody>
          <a:bodyPr>
            <a:normAutofit fontScale="85000" lnSpcReduction="10000"/>
          </a:bodyPr>
          <a:lstStyle/>
          <a:p>
            <a:r>
              <a:rPr lang="en-US" dirty="0"/>
              <a:t>Play analytical What-if games and save them with Scenario Manager,</a:t>
            </a:r>
          </a:p>
          <a:p>
            <a:r>
              <a:rPr lang="en-US" dirty="0"/>
              <a:t>Scenario Manager is in the Data Tab and the Forecast Group,</a:t>
            </a:r>
          </a:p>
          <a:p>
            <a:r>
              <a:rPr lang="en-US" dirty="0"/>
              <a:t>After changing the variables you wish,</a:t>
            </a:r>
            <a:br>
              <a:rPr lang="en-US" dirty="0"/>
            </a:br>
            <a:r>
              <a:rPr lang="en-US" dirty="0"/>
              <a:t>Scenario Manager adds scenarios and</a:t>
            </a:r>
            <a:br>
              <a:rPr lang="en-US" dirty="0"/>
            </a:br>
            <a:r>
              <a:rPr lang="en-US" dirty="0"/>
              <a:t>saves them with a name,</a:t>
            </a:r>
          </a:p>
          <a:p>
            <a:r>
              <a:rPr lang="en-US" dirty="0"/>
              <a:t>You may edit, delete, and produce a</a:t>
            </a:r>
            <a:br>
              <a:rPr lang="en-US" dirty="0"/>
            </a:br>
            <a:r>
              <a:rPr lang="en-US" dirty="0"/>
              <a:t>worksheet displaying all of your scenarios</a:t>
            </a:r>
            <a:br>
              <a:rPr lang="en-US" dirty="0"/>
            </a:br>
            <a:r>
              <a:rPr lang="en-US" dirty="0"/>
              <a:t>with the Summary button in the Scenario</a:t>
            </a:r>
            <a:br>
              <a:rPr lang="en-US" dirty="0"/>
            </a:br>
            <a:r>
              <a:rPr lang="en-US" dirty="0"/>
              <a:t>Manager dialogue box,</a:t>
            </a:r>
          </a:p>
          <a:p>
            <a:r>
              <a:rPr lang="en-US" dirty="0"/>
              <a:t>I have different scenarios based on a loan </a:t>
            </a:r>
            <a:br>
              <a:rPr lang="en-US" dirty="0"/>
            </a:br>
            <a:r>
              <a:rPr lang="en-US" dirty="0"/>
              <a:t>with different interest rates, months, and</a:t>
            </a:r>
            <a:br>
              <a:rPr lang="en-US" dirty="0"/>
            </a:br>
            <a:r>
              <a:rPr lang="en-US" dirty="0"/>
              <a:t>loan amounts. Great for budget/expense</a:t>
            </a:r>
            <a:br>
              <a:rPr lang="en-US" dirty="0"/>
            </a:br>
            <a:r>
              <a:rPr lang="en-US" dirty="0"/>
              <a:t>forecasts!</a:t>
            </a:r>
          </a:p>
          <a:p>
            <a:endParaRPr lang="en-US" dirty="0"/>
          </a:p>
          <a:p>
            <a:endParaRPr lang="en-US" dirty="0"/>
          </a:p>
        </p:txBody>
      </p:sp>
      <p:pic>
        <p:nvPicPr>
          <p:cNvPr id="4" name="Picture 3">
            <a:extLst>
              <a:ext uri="{FF2B5EF4-FFF2-40B4-BE49-F238E27FC236}">
                <a16:creationId xmlns:a16="http://schemas.microsoft.com/office/drawing/2014/main" id="{B579676B-6752-4638-9FA5-D1BFE9541F45}"/>
              </a:ext>
            </a:extLst>
          </p:cNvPr>
          <p:cNvPicPr>
            <a:picLocks noChangeAspect="1"/>
          </p:cNvPicPr>
          <p:nvPr/>
        </p:nvPicPr>
        <p:blipFill rotWithShape="1">
          <a:blip r:embed="rId2"/>
          <a:srcRect l="71075" t="5652" r="14432" b="75798"/>
          <a:stretch/>
        </p:blipFill>
        <p:spPr>
          <a:xfrm>
            <a:off x="10336448" y="145192"/>
            <a:ext cx="1428750" cy="1143000"/>
          </a:xfrm>
          <a:prstGeom prst="rect">
            <a:avLst/>
          </a:prstGeom>
          <a:effectLst>
            <a:glow rad="101600">
              <a:srgbClr val="006600">
                <a:alpha val="60000"/>
              </a:srgbClr>
            </a:glow>
          </a:effectLst>
        </p:spPr>
      </p:pic>
      <p:pic>
        <p:nvPicPr>
          <p:cNvPr id="6" name="Picture 5" descr="Scenario Manager">
            <a:extLst>
              <a:ext uri="{FF2B5EF4-FFF2-40B4-BE49-F238E27FC236}">
                <a16:creationId xmlns:a16="http://schemas.microsoft.com/office/drawing/2014/main" id="{ECD49A67-D06F-4973-89B7-54D0C102E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861" y="2481151"/>
            <a:ext cx="3467584" cy="3496163"/>
          </a:xfrm>
          <a:prstGeom prst="rect">
            <a:avLst/>
          </a:prstGeom>
          <a:effectLst>
            <a:glow rad="101600">
              <a:srgbClr val="006600">
                <a:alpha val="60000"/>
              </a:srgbClr>
            </a:glow>
          </a:effectLst>
        </p:spPr>
      </p:pic>
      <p:sp>
        <p:nvSpPr>
          <p:cNvPr id="7" name="Date Placeholder 6">
            <a:extLst>
              <a:ext uri="{FF2B5EF4-FFF2-40B4-BE49-F238E27FC236}">
                <a16:creationId xmlns:a16="http://schemas.microsoft.com/office/drawing/2014/main" id="{D127CF92-EB85-4D06-8804-8BDF0F53D31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8" name="Footer Placeholder 7">
            <a:extLst>
              <a:ext uri="{FF2B5EF4-FFF2-40B4-BE49-F238E27FC236}">
                <a16:creationId xmlns:a16="http://schemas.microsoft.com/office/drawing/2014/main" id="{AA40CF6B-15CB-4985-B679-9EC4A4C7FFB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9" name="Slide Number Placeholder 8">
            <a:extLst>
              <a:ext uri="{FF2B5EF4-FFF2-40B4-BE49-F238E27FC236}">
                <a16:creationId xmlns:a16="http://schemas.microsoft.com/office/drawing/2014/main" id="{A86EE7D8-FE3E-4AC7-8E60-91009802F42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2128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4" presetClass="entr" presetSubtype="32"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out)">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490" y="185291"/>
            <a:ext cx="8229599" cy="1143000"/>
          </a:xfrm>
        </p:spPr>
        <p:txBody>
          <a:bodyPr/>
          <a:lstStyle/>
          <a:p>
            <a:r>
              <a:rPr lang="en-US" dirty="0"/>
              <a:t>Subtotals</a:t>
            </a:r>
          </a:p>
        </p:txBody>
      </p:sp>
      <p:sp>
        <p:nvSpPr>
          <p:cNvPr id="3" name="Content Placeholder 2"/>
          <p:cNvSpPr>
            <a:spLocks noGrp="1"/>
          </p:cNvSpPr>
          <p:nvPr>
            <p:ph idx="1"/>
          </p:nvPr>
        </p:nvSpPr>
        <p:spPr>
          <a:xfrm>
            <a:off x="141402" y="1428750"/>
            <a:ext cx="11302738" cy="5207719"/>
          </a:xfrm>
        </p:spPr>
        <p:txBody>
          <a:bodyPr>
            <a:normAutofit fontScale="62500" lnSpcReduction="20000"/>
          </a:bodyPr>
          <a:lstStyle/>
          <a:p>
            <a:r>
              <a:rPr lang="en-US" dirty="0"/>
              <a:t>Subtotals create calculations for Sum, Average, Count, etc. based on a cell’s contents,</a:t>
            </a:r>
          </a:p>
          <a:p>
            <a:r>
              <a:rPr lang="en-US" dirty="0"/>
              <a:t>Important </a:t>
            </a:r>
            <a:r>
              <a:rPr lang="en-US" dirty="0" err="1"/>
              <a:t>Gotcha</a:t>
            </a:r>
            <a:r>
              <a:rPr lang="en-US" dirty="0"/>
              <a:t> – First and foremost, sort your table by the column you wish to subtotal,</a:t>
            </a:r>
          </a:p>
          <a:p>
            <a:r>
              <a:rPr lang="en-US" dirty="0"/>
              <a:t>After sorting your data, use the Subtotal command in the Data tab and Outline Group,</a:t>
            </a:r>
          </a:p>
          <a:p>
            <a:r>
              <a:rPr lang="en-US" dirty="0"/>
              <a:t>At the Subtotal dialogue box, choose the</a:t>
            </a:r>
            <a:br>
              <a:rPr lang="en-US" dirty="0"/>
            </a:br>
            <a:r>
              <a:rPr lang="en-US" dirty="0"/>
              <a:t>column you wish have the subtotals – </a:t>
            </a:r>
            <a:br>
              <a:rPr lang="en-US" dirty="0"/>
            </a:br>
            <a:r>
              <a:rPr lang="en-US" dirty="0"/>
              <a:t>this is usually the column that you sorted,</a:t>
            </a:r>
          </a:p>
          <a:p>
            <a:r>
              <a:rPr lang="en-US" dirty="0"/>
              <a:t>Next choose your function,</a:t>
            </a:r>
          </a:p>
          <a:p>
            <a:r>
              <a:rPr lang="en-US" dirty="0"/>
              <a:t>Finally, select the column you wish Excel</a:t>
            </a:r>
            <a:br>
              <a:rPr lang="en-US" dirty="0"/>
            </a:br>
            <a:r>
              <a:rPr lang="en-US" dirty="0"/>
              <a:t>to calculate for the subtotals and click OK.</a:t>
            </a:r>
          </a:p>
          <a:p>
            <a:r>
              <a:rPr lang="en-US" dirty="0"/>
              <a:t>You may have more than one subtotal by</a:t>
            </a:r>
            <a:br>
              <a:rPr lang="en-US" dirty="0"/>
            </a:br>
            <a:r>
              <a:rPr lang="en-US" dirty="0"/>
              <a:t>unchecking the Replace current subtotals box.</a:t>
            </a:r>
          </a:p>
          <a:p>
            <a:r>
              <a:rPr lang="en-US" dirty="0"/>
              <a:t>Displayed at right, I am provided subtotals by Customer already sorted A to Z and adding up (SUM) the total (revenue) for each customer.</a:t>
            </a:r>
          </a:p>
          <a:p>
            <a:r>
              <a:rPr lang="en-US" dirty="0"/>
              <a:t>Subtotals provides a neat and easy way to collapse and expand your information using the 1, 2, 3 Outline at the top, left of your worksheet or you may use the – or + symbols to collapse and expand your subtotal data. </a:t>
            </a:r>
          </a:p>
        </p:txBody>
      </p:sp>
      <p:pic>
        <p:nvPicPr>
          <p:cNvPr id="6" name="Picture 5" descr="Screen Clipping"/>
          <p:cNvPicPr>
            <a:picLocks noChangeAspect="1"/>
          </p:cNvPicPr>
          <p:nvPr/>
        </p:nvPicPr>
        <p:blipFill>
          <a:blip r:embed="rId2"/>
          <a:stretch>
            <a:fillRect/>
          </a:stretch>
        </p:blipFill>
        <p:spPr>
          <a:xfrm>
            <a:off x="10632149" y="151921"/>
            <a:ext cx="811991" cy="961132"/>
          </a:xfrm>
          <a:prstGeom prst="rect">
            <a:avLst/>
          </a:prstGeom>
          <a:effectLst>
            <a:glow rad="101600">
              <a:srgbClr val="006600">
                <a:alpha val="60000"/>
              </a:srgbClr>
            </a:glow>
          </a:effectLst>
        </p:spPr>
      </p:pic>
      <p:pic>
        <p:nvPicPr>
          <p:cNvPr id="7" name="Picture 6" descr="Subtotal"/>
          <p:cNvPicPr>
            <a:picLocks noChangeAspect="1"/>
          </p:cNvPicPr>
          <p:nvPr/>
        </p:nvPicPr>
        <p:blipFill>
          <a:blip r:embed="rId3"/>
          <a:stretch>
            <a:fillRect/>
          </a:stretch>
        </p:blipFill>
        <p:spPr>
          <a:xfrm>
            <a:off x="9942009" y="2429908"/>
            <a:ext cx="1689135" cy="2106743"/>
          </a:xfrm>
          <a:prstGeom prst="rect">
            <a:avLst/>
          </a:prstGeom>
          <a:effectLst>
            <a:glow rad="101600">
              <a:srgbClr val="006600">
                <a:alpha val="60000"/>
              </a:srgbClr>
            </a:glow>
          </a:effectLst>
        </p:spPr>
      </p:pic>
      <p:sp>
        <p:nvSpPr>
          <p:cNvPr id="4" name="Date Placeholder 3">
            <a:extLst>
              <a:ext uri="{FF2B5EF4-FFF2-40B4-BE49-F238E27FC236}">
                <a16:creationId xmlns:a16="http://schemas.microsoft.com/office/drawing/2014/main" id="{70CD7AF6-212C-44A1-A582-AFC4B13D423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BC06FEE7-0B34-404D-B53D-F8F95C28E90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8" name="Slide Number Placeholder 7">
            <a:extLst>
              <a:ext uri="{FF2B5EF4-FFF2-40B4-BE49-F238E27FC236}">
                <a16:creationId xmlns:a16="http://schemas.microsoft.com/office/drawing/2014/main" id="{45D41EBD-A1A2-4BD4-BAA8-B0AF6B7B22A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7110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4" presetClass="entr" presetSubtype="32"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out)">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1"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7"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3"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additive="base">
                                        <p:cTn id="68"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9"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490" y="185291"/>
            <a:ext cx="8229599" cy="1143000"/>
          </a:xfrm>
        </p:spPr>
        <p:txBody>
          <a:bodyPr/>
          <a:lstStyle/>
          <a:p>
            <a:r>
              <a:rPr lang="en-US" dirty="0"/>
              <a:t>Outlines</a:t>
            </a:r>
          </a:p>
        </p:txBody>
      </p:sp>
      <p:sp>
        <p:nvSpPr>
          <p:cNvPr id="3" name="Content Placeholder 2"/>
          <p:cNvSpPr>
            <a:spLocks noGrp="1"/>
          </p:cNvSpPr>
          <p:nvPr>
            <p:ph idx="1"/>
          </p:nvPr>
        </p:nvSpPr>
        <p:spPr>
          <a:xfrm>
            <a:off x="141402" y="1428750"/>
            <a:ext cx="11302738" cy="5207719"/>
          </a:xfrm>
        </p:spPr>
        <p:txBody>
          <a:bodyPr>
            <a:normAutofit fontScale="92500" lnSpcReduction="20000"/>
          </a:bodyPr>
          <a:lstStyle/>
          <a:p>
            <a:r>
              <a:rPr lang="en-US" dirty="0"/>
              <a:t>Outlines – </a:t>
            </a:r>
            <a:r>
              <a:rPr lang="en-US" dirty="0" err="1"/>
              <a:t>AutoOutline</a:t>
            </a:r>
            <a:r>
              <a:rPr lang="en-US" dirty="0"/>
              <a:t> and Group are part of the</a:t>
            </a:r>
            <a:br>
              <a:rPr lang="en-US" dirty="0"/>
            </a:br>
            <a:r>
              <a:rPr lang="en-US" dirty="0"/>
              <a:t>Data Tab and the Outline group,</a:t>
            </a:r>
          </a:p>
          <a:p>
            <a:r>
              <a:rPr lang="en-US" dirty="0" err="1"/>
              <a:t>AutoOutline</a:t>
            </a:r>
            <a:r>
              <a:rPr lang="en-US" dirty="0"/>
              <a:t> is a quick and easy way to group your</a:t>
            </a:r>
            <a:br>
              <a:rPr lang="en-US" dirty="0"/>
            </a:br>
            <a:r>
              <a:rPr lang="en-US" dirty="0"/>
              <a:t>two dimensional worksheet in rows and columns based on calculations and other breaks in your data,</a:t>
            </a:r>
          </a:p>
          <a:p>
            <a:r>
              <a:rPr lang="en-US" dirty="0"/>
              <a:t>You may group hidden rows and columns and use the Outline settings for total rows and </a:t>
            </a:r>
            <a:br>
              <a:rPr lang="en-US" dirty="0"/>
            </a:br>
            <a:r>
              <a:rPr lang="en-US" dirty="0"/>
              <a:t>columns,</a:t>
            </a:r>
          </a:p>
          <a:p>
            <a:r>
              <a:rPr lang="en-US" dirty="0"/>
              <a:t>Outlining creates easy ways to expand </a:t>
            </a:r>
            <a:br>
              <a:rPr lang="en-US" dirty="0"/>
            </a:br>
            <a:r>
              <a:rPr lang="en-US" dirty="0"/>
              <a:t>and collapse your information with </a:t>
            </a:r>
            <a:br>
              <a:rPr lang="en-US" dirty="0"/>
            </a:br>
            <a:r>
              <a:rPr lang="en-US" dirty="0"/>
              <a:t>numbers at the top left of your outline and</a:t>
            </a:r>
            <a:br>
              <a:rPr lang="en-US" dirty="0"/>
            </a:br>
            <a:r>
              <a:rPr lang="en-US" dirty="0"/>
              <a:t>Expand (+) and Collapse (-) buttons in your</a:t>
            </a:r>
            <a:br>
              <a:rPr lang="en-US" dirty="0"/>
            </a:br>
            <a:r>
              <a:rPr lang="en-US" dirty="0"/>
              <a:t>sections.</a:t>
            </a:r>
          </a:p>
          <a:p>
            <a:endParaRPr lang="en-US" dirty="0"/>
          </a:p>
        </p:txBody>
      </p:sp>
      <p:pic>
        <p:nvPicPr>
          <p:cNvPr id="4" name="Picture 3">
            <a:extLst>
              <a:ext uri="{FF2B5EF4-FFF2-40B4-BE49-F238E27FC236}">
                <a16:creationId xmlns:a16="http://schemas.microsoft.com/office/drawing/2014/main" id="{3E240880-B37B-46D7-9084-5CB35607D78A}"/>
              </a:ext>
            </a:extLst>
          </p:cNvPr>
          <p:cNvPicPr>
            <a:picLocks noChangeAspect="1"/>
          </p:cNvPicPr>
          <p:nvPr/>
        </p:nvPicPr>
        <p:blipFill rotWithShape="1">
          <a:blip r:embed="rId2"/>
          <a:srcRect l="77415" t="3230" r="13719" b="82029"/>
          <a:stretch/>
        </p:blipFill>
        <p:spPr>
          <a:xfrm>
            <a:off x="10177671" y="1195567"/>
            <a:ext cx="1490868" cy="1549219"/>
          </a:xfrm>
          <a:prstGeom prst="rect">
            <a:avLst/>
          </a:prstGeom>
          <a:effectLst>
            <a:glow rad="101600">
              <a:srgbClr val="006600">
                <a:alpha val="60000"/>
              </a:srgbClr>
            </a:glow>
          </a:effectLst>
        </p:spPr>
      </p:pic>
      <p:pic>
        <p:nvPicPr>
          <p:cNvPr id="6" name="Picture 5">
            <a:extLst>
              <a:ext uri="{FF2B5EF4-FFF2-40B4-BE49-F238E27FC236}">
                <a16:creationId xmlns:a16="http://schemas.microsoft.com/office/drawing/2014/main" id="{97168687-3880-4F36-8F9A-527416ADB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098" y="4664024"/>
            <a:ext cx="3999902" cy="2008685"/>
          </a:xfrm>
          <a:prstGeom prst="rect">
            <a:avLst/>
          </a:prstGeom>
          <a:effectLst>
            <a:glow rad="101600">
              <a:srgbClr val="006600">
                <a:alpha val="60000"/>
              </a:srgbClr>
            </a:glow>
          </a:effectLst>
        </p:spPr>
      </p:pic>
      <p:sp>
        <p:nvSpPr>
          <p:cNvPr id="7" name="Date Placeholder 6">
            <a:extLst>
              <a:ext uri="{FF2B5EF4-FFF2-40B4-BE49-F238E27FC236}">
                <a16:creationId xmlns:a16="http://schemas.microsoft.com/office/drawing/2014/main" id="{E6C5D7E7-3A87-4B0D-B902-B13A729F81CA}"/>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8" name="Footer Placeholder 7">
            <a:extLst>
              <a:ext uri="{FF2B5EF4-FFF2-40B4-BE49-F238E27FC236}">
                <a16:creationId xmlns:a16="http://schemas.microsoft.com/office/drawing/2014/main" id="{5D6D5415-5E09-4061-A8A5-B48578E3E7C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9" name="Slide Number Placeholder 8">
            <a:extLst>
              <a:ext uri="{FF2B5EF4-FFF2-40B4-BE49-F238E27FC236}">
                <a16:creationId xmlns:a16="http://schemas.microsoft.com/office/drawing/2014/main" id="{D3487957-1745-4477-AFED-D3490A79628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2971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ou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4" presetClass="entr" presetSubtype="32"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out)">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62" y="154617"/>
            <a:ext cx="8229599" cy="1143000"/>
          </a:xfrm>
        </p:spPr>
        <p:txBody>
          <a:bodyPr/>
          <a:lstStyle/>
          <a:p>
            <a:r>
              <a:rPr lang="en-US" dirty="0"/>
              <a:t>PivotTable Power – Why Pivot?</a:t>
            </a:r>
          </a:p>
        </p:txBody>
      </p:sp>
      <p:sp>
        <p:nvSpPr>
          <p:cNvPr id="3" name="Content Placeholder 2"/>
          <p:cNvSpPr>
            <a:spLocks noGrp="1"/>
          </p:cNvSpPr>
          <p:nvPr>
            <p:ph idx="1"/>
          </p:nvPr>
        </p:nvSpPr>
        <p:spPr>
          <a:xfrm>
            <a:off x="129209" y="1297617"/>
            <a:ext cx="11271332" cy="5095874"/>
          </a:xfrm>
        </p:spPr>
        <p:txBody>
          <a:bodyPr>
            <a:normAutofit/>
          </a:bodyPr>
          <a:lstStyle/>
          <a:p>
            <a:pPr lvl="0"/>
            <a:r>
              <a:rPr lang="en-US" sz="2300" dirty="0"/>
              <a:t>Summarizes data/fields of information,</a:t>
            </a:r>
          </a:p>
          <a:p>
            <a:pPr lvl="0"/>
            <a:r>
              <a:rPr lang="en-US" sz="2300" dirty="0"/>
              <a:t>Creates a worksheet “within” a worksheet,</a:t>
            </a:r>
          </a:p>
          <a:p>
            <a:pPr lvl="0"/>
            <a:r>
              <a:rPr lang="en-US" sz="2300" dirty="0"/>
              <a:t>Has attractive report designs (similar to Format as Table),</a:t>
            </a:r>
          </a:p>
          <a:p>
            <a:pPr lvl="0"/>
            <a:r>
              <a:rPr lang="en-US" sz="2300" dirty="0"/>
              <a:t>Uses fields (not cells, columns, or rows) for calculations,</a:t>
            </a:r>
          </a:p>
          <a:p>
            <a:pPr lvl="0"/>
            <a:r>
              <a:rPr lang="en-US" sz="2300" dirty="0"/>
              <a:t>Automatically sorts and memorizes your sorting information,</a:t>
            </a:r>
          </a:p>
          <a:p>
            <a:pPr lvl="0"/>
            <a:r>
              <a:rPr lang="en-US" sz="2300" dirty="0"/>
              <a:t>Easily applies functions, such as Count, Sum, Average, and Standard Deviation plus can provide percentages,</a:t>
            </a:r>
          </a:p>
          <a:p>
            <a:pPr lvl="0"/>
            <a:r>
              <a:rPr lang="en-US" sz="2300" dirty="0"/>
              <a:t>Allows you to change your view of your data,</a:t>
            </a:r>
          </a:p>
          <a:p>
            <a:pPr lvl="0"/>
            <a:r>
              <a:rPr lang="en-US" sz="2300" dirty="0"/>
              <a:t>Simplifies huge data tables,</a:t>
            </a:r>
          </a:p>
          <a:p>
            <a:pPr lvl="0"/>
            <a:r>
              <a:rPr lang="en-US" sz="2300" dirty="0"/>
              <a:t>Automatically creates subtotals and grand totals,</a:t>
            </a:r>
          </a:p>
          <a:p>
            <a:pPr lvl="0"/>
            <a:r>
              <a:rPr lang="en-US" sz="2300" dirty="0"/>
              <a:t>And the list goes on and on.</a:t>
            </a:r>
          </a:p>
        </p:txBody>
      </p:sp>
      <p:sp>
        <p:nvSpPr>
          <p:cNvPr id="4" name="Date Placeholder 3">
            <a:extLst>
              <a:ext uri="{FF2B5EF4-FFF2-40B4-BE49-F238E27FC236}">
                <a16:creationId xmlns:a16="http://schemas.microsoft.com/office/drawing/2014/main" id="{3CD76791-7EBD-47A0-AD31-06AD85719FB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DA5F1323-DD71-40F3-B8BE-D6521E0F16C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6" name="Slide Number Placeholder 5">
            <a:extLst>
              <a:ext uri="{FF2B5EF4-FFF2-40B4-BE49-F238E27FC236}">
                <a16:creationId xmlns:a16="http://schemas.microsoft.com/office/drawing/2014/main" id="{653ABBD5-4FBE-4C5A-9899-42C87E13F8E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8122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7"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3"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1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9" dur="1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152083"/>
            <a:ext cx="8229599" cy="1143000"/>
          </a:xfrm>
        </p:spPr>
        <p:txBody>
          <a:bodyPr/>
          <a:lstStyle/>
          <a:p>
            <a:r>
              <a:rPr lang="en-US" dirty="0"/>
              <a:t>PivotTable Power </a:t>
            </a:r>
          </a:p>
        </p:txBody>
      </p:sp>
      <p:sp>
        <p:nvSpPr>
          <p:cNvPr id="3" name="Content Placeholder 2"/>
          <p:cNvSpPr>
            <a:spLocks noGrp="1"/>
          </p:cNvSpPr>
          <p:nvPr>
            <p:ph idx="1"/>
          </p:nvPr>
        </p:nvSpPr>
        <p:spPr>
          <a:xfrm>
            <a:off x="-1" y="1390650"/>
            <a:ext cx="11572875" cy="5391150"/>
          </a:xfrm>
        </p:spPr>
        <p:txBody>
          <a:bodyPr>
            <a:normAutofit fontScale="92500" lnSpcReduction="20000"/>
          </a:bodyPr>
          <a:lstStyle/>
          <a:p>
            <a:pPr lvl="0"/>
            <a:r>
              <a:rPr lang="en-US" sz="2300" dirty="0"/>
              <a:t>On the Insert Tab, Click the PivotTable button,</a:t>
            </a:r>
          </a:p>
          <a:p>
            <a:pPr lvl="0"/>
            <a:r>
              <a:rPr lang="en-US" sz="2300" dirty="0"/>
              <a:t>At the Create PivotTable pane, choose your</a:t>
            </a:r>
            <a:br>
              <a:rPr lang="en-US" sz="2300" dirty="0"/>
            </a:br>
            <a:r>
              <a:rPr lang="en-US" sz="2300" dirty="0"/>
              <a:t>data source and place the PivotTable in a new</a:t>
            </a:r>
            <a:br>
              <a:rPr lang="en-US" sz="2300" dirty="0"/>
            </a:br>
            <a:r>
              <a:rPr lang="en-US" sz="2300" dirty="0"/>
              <a:t>or an existing worksheet,</a:t>
            </a:r>
          </a:p>
          <a:p>
            <a:pPr lvl="0"/>
            <a:r>
              <a:rPr lang="en-US" sz="2300" dirty="0"/>
              <a:t>The PivotTable Tools tabs appear – Options for 2010 users or Analyze for 2013/2016 users and the Design Tab,</a:t>
            </a:r>
          </a:p>
          <a:p>
            <a:pPr lvl="0"/>
            <a:r>
              <a:rPr lang="en-US" sz="2300" dirty="0"/>
              <a:t>From the PivotTables fields you may had items to summarize and use numbers or text as your values to calculate functions such as Count, Sum, and Average,</a:t>
            </a:r>
          </a:p>
          <a:p>
            <a:pPr lvl="0"/>
            <a:r>
              <a:rPr lang="en-US" sz="2300" dirty="0"/>
              <a:t>Click check box to add fields to your PivotTable,</a:t>
            </a:r>
          </a:p>
          <a:p>
            <a:pPr lvl="0"/>
            <a:r>
              <a:rPr lang="en-US" sz="2300" dirty="0"/>
              <a:t>You may rearrange your fields using the Columns, Rows, Filters, and Values buttons and dragging them to different areas in the PivotTable task pane,</a:t>
            </a:r>
          </a:p>
          <a:p>
            <a:pPr lvl="0"/>
            <a:r>
              <a:rPr lang="en-US" sz="2300" dirty="0"/>
              <a:t>Use the Value Field Settings Dialogue box to change number, date, and other formatting and to change the functions in the Values area,</a:t>
            </a:r>
          </a:p>
          <a:p>
            <a:pPr lvl="0"/>
            <a:r>
              <a:rPr lang="en-US" sz="2300" dirty="0"/>
              <a:t>Value Field Settings command button is in the Analyze tab (2013/2016) or Options tab (2010) and the Active Field group or you may right click in a </a:t>
            </a:r>
            <a:r>
              <a:rPr lang="en-US" sz="2300" dirty="0" err="1"/>
              <a:t>a</a:t>
            </a:r>
            <a:r>
              <a:rPr lang="en-US" sz="2300" dirty="0"/>
              <a:t> cell of your PivotTable and from the shortcut menu activate the Field Settings box or use the arrow key on the fields in your filter areas, such as Rows, Values, or Columns.</a:t>
            </a:r>
          </a:p>
        </p:txBody>
      </p:sp>
      <p:pic>
        <p:nvPicPr>
          <p:cNvPr id="4" name="Picture 3"/>
          <p:cNvPicPr/>
          <p:nvPr/>
        </p:nvPicPr>
        <p:blipFill rotWithShape="1">
          <a:blip r:embed="rId2"/>
          <a:srcRect r="88461" b="66667"/>
          <a:stretch/>
        </p:blipFill>
        <p:spPr bwMode="auto">
          <a:xfrm>
            <a:off x="8982076" y="152083"/>
            <a:ext cx="1419225" cy="2305685"/>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5" name="Date Placeholder 4">
            <a:extLst>
              <a:ext uri="{FF2B5EF4-FFF2-40B4-BE49-F238E27FC236}">
                <a16:creationId xmlns:a16="http://schemas.microsoft.com/office/drawing/2014/main" id="{573485FE-A8DA-4528-B24A-B1D9ECA2431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a:extLst>
              <a:ext uri="{FF2B5EF4-FFF2-40B4-BE49-F238E27FC236}">
                <a16:creationId xmlns:a16="http://schemas.microsoft.com/office/drawing/2014/main" id="{10845B78-8FD4-4E2B-8E13-07D841CB807E}"/>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gregcreech.com/gregcreech.biz</a:t>
            </a:r>
          </a:p>
        </p:txBody>
      </p:sp>
      <p:sp>
        <p:nvSpPr>
          <p:cNvPr id="7" name="Slide Number Placeholder 6">
            <a:extLst>
              <a:ext uri="{FF2B5EF4-FFF2-40B4-BE49-F238E27FC236}">
                <a16:creationId xmlns:a16="http://schemas.microsoft.com/office/drawing/2014/main" id="{D6C6B7AF-78E3-46ED-ACF8-04181BD23A8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7295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theme/theme1.xml><?xml version="1.0" encoding="utf-8"?>
<a:theme xmlns:a="http://schemas.openxmlformats.org/drawingml/2006/main" name="Geek Theme">
  <a:themeElements>
    <a:clrScheme name="Teal Theme">
      <a:dk1>
        <a:sysClr val="windowText" lastClr="000000"/>
      </a:dk1>
      <a:lt1>
        <a:sysClr val="window" lastClr="FFFFFF"/>
      </a:lt1>
      <a:dk2>
        <a:srgbClr val="02485C"/>
      </a:dk2>
      <a:lt2>
        <a:srgbClr val="DBF5F9"/>
      </a:lt2>
      <a:accent1>
        <a:srgbClr val="009999"/>
      </a:accent1>
      <a:accent2>
        <a:srgbClr val="33CCCC"/>
      </a:accent2>
      <a:accent3>
        <a:srgbClr val="008080"/>
      </a:accent3>
      <a:accent4>
        <a:srgbClr val="2BAEAB"/>
      </a:accent4>
      <a:accent5>
        <a:srgbClr val="FFFF00"/>
      </a:accent5>
      <a:accent6>
        <a:srgbClr val="996600"/>
      </a:accent6>
      <a:hlink>
        <a:srgbClr val="FF9900"/>
      </a:hlink>
      <a:folHlink>
        <a:srgbClr val="996600"/>
      </a:folHlink>
    </a:clrScheme>
    <a:fontScheme name="Greg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ek Theme" id="{56347FD2-2AFD-4540-8783-E3CA04A1B988}" vid="{286A193D-B8AF-461E-B71B-94E1846EDB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748</Words>
  <Application>Microsoft Office PowerPoint</Application>
  <PresentationFormat>Widescreen</PresentationFormat>
  <Paragraphs>157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Tahoma</vt:lpstr>
      <vt:lpstr>Trebuchet MS</vt:lpstr>
      <vt:lpstr>Wingdings</vt:lpstr>
      <vt:lpstr>Geek Theme</vt:lpstr>
      <vt:lpstr>Excelling@Excel: Deep Dive</vt:lpstr>
      <vt:lpstr>Data Tables</vt:lpstr>
      <vt:lpstr>Slicers</vt:lpstr>
      <vt:lpstr>Name Box and Name Manager</vt:lpstr>
      <vt:lpstr>Scenario Manager</vt:lpstr>
      <vt:lpstr>Subtotals</vt:lpstr>
      <vt:lpstr>Outlines</vt:lpstr>
      <vt:lpstr>PivotTable Power – Why Pivot?</vt:lpstr>
      <vt:lpstr>PivotTable Power </vt:lpstr>
      <vt:lpstr>PivotTable Power Continues</vt:lpstr>
      <vt:lpstr>Functions – VLOOKUP/HLOOKUP</vt:lpstr>
      <vt:lpstr>VLOOKUP/HLOOKUP Example</vt:lpstr>
      <vt:lpstr>Functions: IFERROR</vt:lpstr>
      <vt:lpstr>Sparklines and Map Charts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Excelling@Excel: Advanced</dc:title>
  <dc:creator>Greg Creech</dc:creator>
  <cp:lastModifiedBy>Greg Creech</cp:lastModifiedBy>
  <cp:revision>20</cp:revision>
  <cp:lastPrinted>2018-08-28T23:01:58Z</cp:lastPrinted>
  <dcterms:created xsi:type="dcterms:W3CDTF">2018-07-31T16:51:22Z</dcterms:created>
  <dcterms:modified xsi:type="dcterms:W3CDTF">2018-08-28T23:04:33Z</dcterms:modified>
</cp:coreProperties>
</file>